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15"/>
  </p:notesMasterIdLst>
  <p:handoutMasterIdLst>
    <p:handoutMasterId r:id="rId16"/>
  </p:handoutMasterIdLst>
  <p:sldIdLst>
    <p:sldId id="380" r:id="rId2"/>
    <p:sldId id="375" r:id="rId3"/>
    <p:sldId id="368" r:id="rId4"/>
    <p:sldId id="369" r:id="rId5"/>
    <p:sldId id="370" r:id="rId6"/>
    <p:sldId id="371" r:id="rId7"/>
    <p:sldId id="378" r:id="rId8"/>
    <p:sldId id="379" r:id="rId9"/>
    <p:sldId id="385" r:id="rId10"/>
    <p:sldId id="383" r:id="rId11"/>
    <p:sldId id="384" r:id="rId12"/>
    <p:sldId id="382" r:id="rId13"/>
    <p:sldId id="386" r:id="rId14"/>
  </p:sldIdLst>
  <p:sldSz cx="9144000" cy="6858000" type="screen4x3"/>
  <p:notesSz cx="7086600" cy="93726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E474"/>
    <a:srgbClr val="66FF33"/>
    <a:srgbClr val="FF0000"/>
    <a:srgbClr val="BEE395"/>
    <a:srgbClr val="FFCC99"/>
    <a:srgbClr val="2305FD"/>
    <a:srgbClr val="62B7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485" autoAdjust="0"/>
    <p:restoredTop sz="94627" autoAdjust="0"/>
  </p:normalViewPr>
  <p:slideViewPr>
    <p:cSldViewPr>
      <p:cViewPr varScale="1">
        <p:scale>
          <a:sx n="73" d="100"/>
          <a:sy n="73" d="100"/>
        </p:scale>
        <p:origin x="870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106A7AD9-3124-4234-8F37-1455437AFBE9}" type="datetimeFigureOut">
              <a:rPr lang="en-GB"/>
              <a:pPr>
                <a:defRPr/>
              </a:pPr>
              <a:t>20/10/2016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AE9192E-F98C-48E4-9C9F-0AB4B91386AB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52378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13200" y="0"/>
            <a:ext cx="3071813" cy="46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43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00150" y="703263"/>
            <a:ext cx="4686300" cy="3514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8025" y="4451350"/>
            <a:ext cx="5670550" cy="421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90270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13200" y="8902700"/>
            <a:ext cx="3071813" cy="468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47716B68-2492-41BA-84E4-CCD9AF3A2DB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6693592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479847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108234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126025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74374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369269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25888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95496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692621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8915284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35606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7716B68-2492-41BA-84E4-CCD9AF3A2DB0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178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93D535D-DDEA-4614-9537-433F33D83E3A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970649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DF847A-F841-4F66-B963-5DADB0AEB67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643FAE-958E-4E14-94E6-EEA2FA825E0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C11C9E-6824-41FA-AA27-0C4ABA7928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FB7C01-37BB-49CD-B8D9-2013371053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AAA27A-FE9E-4BD6-984D-3BAF8E3A322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F20C0B-E2B6-42B3-89C2-67C337C17C8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100D4A-3EFC-402E-9213-2F65A78692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9B9750-446E-4078-8BDF-C324CAF88B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13926-84C3-4772-9F39-D53C93EAA75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C12C46-9D0C-4535-86A5-2F4BC9D713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7E744A-9D9A-409A-98D1-606ECAB370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November 2005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r>
              <a:rPr lang="en-US"/>
              <a:t>Every Child Matters</a:t>
            </a:r>
          </a:p>
        </p:txBody>
      </p:sp>
      <p:sp>
        <p:nvSpPr>
          <p:cNvPr id="1587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pitchFamily="34" charset="0"/>
              </a:defRPr>
            </a:lvl1pPr>
          </a:lstStyle>
          <a:p>
            <a:pPr>
              <a:defRPr/>
            </a:pPr>
            <a:fld id="{9D771CF6-07EC-434D-95AF-34E942B844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</p:sldLayoutIdLst>
  <p:transition/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0" y="3401218"/>
            <a:ext cx="9144000" cy="3456782"/>
          </a:xfrm>
          <a:gradFill flip="none" rotWithShape="1">
            <a:gsLst>
              <a:gs pos="0">
                <a:srgbClr val="ACE474">
                  <a:shade val="30000"/>
                  <a:satMod val="115000"/>
                </a:srgbClr>
              </a:gs>
              <a:gs pos="50000">
                <a:srgbClr val="ACE474">
                  <a:shade val="67500"/>
                  <a:satMod val="115000"/>
                </a:srgbClr>
              </a:gs>
              <a:gs pos="100000">
                <a:srgbClr val="ACE474">
                  <a:shade val="100000"/>
                  <a:satMod val="115000"/>
                </a:srgbClr>
              </a:gs>
            </a:gsLst>
            <a:lin ang="16200000" scaled="1"/>
            <a:tileRect/>
          </a:gradFill>
        </p:spPr>
        <p:txBody>
          <a:bodyPr/>
          <a:lstStyle/>
          <a:p>
            <a:pPr eaLnBrk="1" hangingPunct="1"/>
            <a:r>
              <a:rPr lang="en-GB" sz="4000" dirty="0">
                <a:solidFill>
                  <a:srgbClr val="FF0000"/>
                </a:solidFill>
                <a:latin typeface="Segoe Print" panose="02000600000000000000" pitchFamily="2" charset="0"/>
              </a:rPr>
              <a:t>To be a great learner…</a:t>
            </a:r>
            <a:br>
              <a:rPr lang="en-GB" sz="4000" dirty="0">
                <a:solidFill>
                  <a:srgbClr val="FF0000"/>
                </a:solidFill>
              </a:rPr>
            </a:br>
            <a:br>
              <a:rPr lang="en-GB" sz="5400" dirty="0">
                <a:solidFill>
                  <a:srgbClr val="FF0000"/>
                </a:solidFill>
              </a:rPr>
            </a:br>
            <a:r>
              <a:rPr lang="en-US" sz="5400" dirty="0">
                <a:solidFill>
                  <a:schemeClr val="tx1"/>
                </a:solidFill>
                <a:latin typeface="Segoe Print" panose="02000600000000000000" pitchFamily="2" charset="0"/>
              </a:rPr>
              <a:t>Get the </a:t>
            </a:r>
            <a:r>
              <a:rPr lang="en-US" sz="54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anose="02000600000000000000" pitchFamily="2" charset="0"/>
              </a:rPr>
              <a:t>MAGIC</a:t>
            </a:r>
            <a:r>
              <a:rPr lang="en-US" sz="5400" dirty="0">
                <a:solidFill>
                  <a:srgbClr val="66FF33"/>
                </a:solidFill>
                <a:latin typeface="Segoe Print" panose="02000600000000000000" pitchFamily="2" charset="0"/>
              </a:rPr>
              <a:t> </a:t>
            </a:r>
            <a:r>
              <a:rPr lang="en-US" sz="5400" dirty="0">
                <a:solidFill>
                  <a:schemeClr val="tx1"/>
                </a:solidFill>
                <a:latin typeface="Segoe Print" panose="02000600000000000000" pitchFamily="2" charset="0"/>
              </a:rPr>
              <a:t>habits</a:t>
            </a:r>
          </a:p>
        </p:txBody>
      </p:sp>
      <p:pic>
        <p:nvPicPr>
          <p:cNvPr id="1026" name="Picture 2" descr="http://disruptiveviews.com/wp-content/uploads/2013/10/Magic-Top-Hat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3401218" cy="34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i.ytimg.com/vi/vujraZVYrzU/maxresdefault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985" y="0"/>
            <a:ext cx="6056015" cy="3401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087985" y="402005"/>
            <a:ext cx="126799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GB" sz="1400" dirty="0">
                <a:solidFill>
                  <a:schemeClr val="bg1"/>
                </a:solidFill>
                <a:latin typeface="Segoe Print" panose="02000600000000000000" pitchFamily="2" charset="0"/>
              </a:rPr>
              <a:t>Your </a:t>
            </a:r>
            <a:r>
              <a:rPr lang="en-GB" sz="1600" dirty="0">
                <a:solidFill>
                  <a:schemeClr val="bg1"/>
                </a:solidFill>
                <a:latin typeface="Segoe Print" panose="02000600000000000000" pitchFamily="2" charset="0"/>
              </a:rPr>
              <a:t>Challenge</a:t>
            </a:r>
            <a:r>
              <a:rPr lang="en-GB" sz="1400" dirty="0">
                <a:solidFill>
                  <a:schemeClr val="bg1"/>
                </a:solidFill>
                <a:latin typeface="Segoe Print" panose="02000600000000000000" pitchFamily="2" charset="0"/>
              </a:rPr>
              <a:t> Zone</a:t>
            </a:r>
          </a:p>
        </p:txBody>
      </p:sp>
      <p:cxnSp>
        <p:nvCxnSpPr>
          <p:cNvPr id="4" name="Straight Arrow Connector 3"/>
          <p:cNvCxnSpPr/>
          <p:nvPr/>
        </p:nvCxnSpPr>
        <p:spPr>
          <a:xfrm>
            <a:off x="4355976" y="980728"/>
            <a:ext cx="1296144" cy="319882"/>
          </a:xfrm>
          <a:prstGeom prst="straightConnector1">
            <a:avLst/>
          </a:prstGeom>
          <a:ln w="41275">
            <a:solidFill>
              <a:schemeClr val="bg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Footer Placeholder 4"/>
          <p:cNvSpPr txBox="1">
            <a:spLocks/>
          </p:cNvSpPr>
          <p:nvPr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 dirty="0">
                <a:solidFill>
                  <a:prstClr val="white"/>
                </a:solidFill>
                <a:latin typeface="Calibri" panose="020F0502020204030204"/>
                <a:ea typeface="+mj-ea"/>
                <a:cs typeface="+mj-cs"/>
              </a:rPr>
              <a:t>Market Place task – teams of 3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457200" y="1577456"/>
            <a:ext cx="8229600" cy="4924425"/>
          </a:xfrm>
          <a:ln>
            <a:solidFill>
              <a:schemeClr val="tx1"/>
            </a:solidFill>
          </a:ln>
        </p:spPr>
        <p:txBody>
          <a:bodyPr/>
          <a:lstStyle/>
          <a:p>
            <a:r>
              <a:rPr lang="en-GB" sz="2400" dirty="0"/>
              <a:t>Each group of three has a card with more information about ONE of the habits</a:t>
            </a:r>
          </a:p>
          <a:p>
            <a:r>
              <a:rPr lang="en-GB" sz="2400" dirty="0"/>
              <a:t>You have 4 minutes to read it</a:t>
            </a:r>
          </a:p>
          <a:p>
            <a:r>
              <a:rPr lang="en-GB" sz="2400" dirty="0"/>
              <a:t>You have 4 minutes to create a visual aid to teach others about it. ONLY 6 WORDS allowed, but you can use as many pictures/images/symbols/acronyms etc. as you like</a:t>
            </a:r>
          </a:p>
          <a:p>
            <a:r>
              <a:rPr lang="en-GB" sz="2400" dirty="0"/>
              <a:t>One person stays as the teacher, the other two go to other groups and find out as much as they can about the other four habits in 6 minutes</a:t>
            </a:r>
          </a:p>
          <a:p>
            <a:r>
              <a:rPr lang="en-GB" sz="2400" dirty="0"/>
              <a:t>Return to your groups and teach your teacher what you have learned</a:t>
            </a:r>
          </a:p>
          <a:p>
            <a:r>
              <a:rPr lang="en-GB" sz="2400" dirty="0"/>
              <a:t>Take the group test – prize for the highest score!</a:t>
            </a:r>
          </a:p>
          <a:p>
            <a:endParaRPr lang="en-GB" dirty="0"/>
          </a:p>
          <a:p>
            <a:endParaRPr lang="en-GB" dirty="0"/>
          </a:p>
        </p:txBody>
      </p:sp>
      <p:sp>
        <p:nvSpPr>
          <p:cNvPr id="4" name="Footer Placeholder 4"/>
          <p:cNvSpPr txBox="1">
            <a:spLocks/>
          </p:cNvSpPr>
          <p:nvPr/>
        </p:nvSpPr>
        <p:spPr>
          <a:xfrm>
            <a:off x="3131840" y="64928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GB" sz="4000">
                <a:solidFill>
                  <a:prstClr val="white"/>
                </a:solidFill>
                <a:latin typeface="Calibri" panose="020F0502020204030204"/>
              </a:rPr>
              <a:t>MAGIC team test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4320480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>
              <a:buFontTx/>
              <a:buNone/>
            </a:pPr>
            <a:r>
              <a:rPr lang="en-GB" dirty="0"/>
              <a:t>Write down the names of the 5 MAGIC habits with a catchy mantra for each one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Which one do </a:t>
            </a:r>
            <a:r>
              <a:rPr lang="en-GB" b="1" i="1" dirty="0"/>
              <a:t>you</a:t>
            </a:r>
            <a:r>
              <a:rPr lang="en-GB" dirty="0"/>
              <a:t> need to work on the most?</a:t>
            </a:r>
          </a:p>
          <a:p>
            <a:pPr marL="0" indent="0">
              <a:buFontTx/>
              <a:buNone/>
            </a:pPr>
            <a:endParaRPr lang="en-GB" dirty="0"/>
          </a:p>
          <a:p>
            <a:pPr marL="0" indent="0">
              <a:buFontTx/>
              <a:buNone/>
            </a:pPr>
            <a:r>
              <a:rPr lang="en-GB" dirty="0"/>
              <a:t>How did you learn in that activity?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4" descr="https://upload.wikimedia.org/wikipedia/commons/thumb/c/c8/Hand_left.svg/286px-Hand_left.sv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87624" y="0"/>
            <a:ext cx="6768752" cy="6858000"/>
          </a:xfrm>
          <a:prstGeom prst="rect">
            <a:avLst/>
          </a:prstGeom>
          <a:solidFill>
            <a:srgbClr val="FFCC99"/>
          </a:solidFill>
          <a:ln w="9525">
            <a:noFill/>
            <a:miter lim="800000"/>
            <a:headEnd/>
            <a:tailEnd/>
          </a:ln>
        </p:spPr>
      </p:pic>
      <p:sp>
        <p:nvSpPr>
          <p:cNvPr id="13318" name="TextBox 5"/>
          <p:cNvSpPr txBox="1">
            <a:spLocks noChangeArrowheads="1"/>
          </p:cNvSpPr>
          <p:nvPr/>
        </p:nvSpPr>
        <p:spPr bwMode="auto">
          <a:xfrm>
            <a:off x="2051720" y="3363508"/>
            <a:ext cx="3778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M</a:t>
            </a:r>
          </a:p>
        </p:txBody>
      </p:sp>
      <p:sp>
        <p:nvSpPr>
          <p:cNvPr id="13319" name="TextBox 6"/>
          <p:cNvSpPr txBox="1">
            <a:spLocks noChangeArrowheads="1"/>
          </p:cNvSpPr>
          <p:nvPr/>
        </p:nvSpPr>
        <p:spPr bwMode="auto">
          <a:xfrm>
            <a:off x="3174575" y="1259468"/>
            <a:ext cx="35137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A</a:t>
            </a:r>
          </a:p>
        </p:txBody>
      </p:sp>
      <p:sp>
        <p:nvSpPr>
          <p:cNvPr id="13320" name="TextBox 7"/>
          <p:cNvSpPr txBox="1">
            <a:spLocks noChangeArrowheads="1"/>
          </p:cNvSpPr>
          <p:nvPr/>
        </p:nvSpPr>
        <p:spPr bwMode="auto">
          <a:xfrm>
            <a:off x="4835597" y="1074246"/>
            <a:ext cx="36353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G</a:t>
            </a:r>
          </a:p>
        </p:txBody>
      </p:sp>
      <p:sp>
        <p:nvSpPr>
          <p:cNvPr id="13321" name="TextBox 8"/>
          <p:cNvSpPr txBox="1">
            <a:spLocks noChangeArrowheads="1"/>
          </p:cNvSpPr>
          <p:nvPr/>
        </p:nvSpPr>
        <p:spPr bwMode="auto">
          <a:xfrm>
            <a:off x="6320383" y="1637144"/>
            <a:ext cx="247650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GB" b="1" dirty="0"/>
              <a:t>I</a:t>
            </a:r>
          </a:p>
        </p:txBody>
      </p:sp>
      <p:sp>
        <p:nvSpPr>
          <p:cNvPr id="13322" name="TextBox 9"/>
          <p:cNvSpPr txBox="1">
            <a:spLocks noChangeArrowheads="1"/>
          </p:cNvSpPr>
          <p:nvPr/>
        </p:nvSpPr>
        <p:spPr bwMode="auto">
          <a:xfrm>
            <a:off x="6948264" y="3178842"/>
            <a:ext cx="36004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b="1" dirty="0"/>
              <a:t>C</a:t>
            </a:r>
          </a:p>
        </p:txBody>
      </p:sp>
      <p:sp>
        <p:nvSpPr>
          <p:cNvPr id="2" name="TextBox 1"/>
          <p:cNvSpPr txBox="1"/>
          <p:nvPr/>
        </p:nvSpPr>
        <p:spPr>
          <a:xfrm rot="16200000">
            <a:off x="-2603153" y="3040342"/>
            <a:ext cx="6271913" cy="646331"/>
          </a:xfrm>
          <a:prstGeom prst="rect">
            <a:avLst/>
          </a:prstGeom>
          <a:noFill/>
          <a:ln w="31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dirty="0"/>
              <a:t>Your MAGIC habit targets.</a:t>
            </a:r>
          </a:p>
          <a:p>
            <a:pPr algn="ctr"/>
            <a:r>
              <a:rPr lang="en-GB" dirty="0"/>
              <a:t>Which habits do </a:t>
            </a:r>
            <a:r>
              <a:rPr lang="en-GB" b="1" i="1" dirty="0"/>
              <a:t>you</a:t>
            </a:r>
            <a:r>
              <a:rPr lang="en-GB" dirty="0"/>
              <a:t> need to work on the most?</a:t>
            </a:r>
          </a:p>
        </p:txBody>
      </p:sp>
      <p:sp>
        <p:nvSpPr>
          <p:cNvPr id="10" name="TextBox 9"/>
          <p:cNvSpPr txBox="1"/>
          <p:nvPr/>
        </p:nvSpPr>
        <p:spPr>
          <a:xfrm rot="5400000">
            <a:off x="5387988" y="3040342"/>
            <a:ext cx="62719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GB" dirty="0"/>
              <a:t>Write down 3 things that you will do in the palm of the hand.</a:t>
            </a:r>
          </a:p>
          <a:p>
            <a:pPr algn="ctr"/>
            <a:r>
              <a:rPr lang="en-GB" dirty="0"/>
              <a:t>Now cut out the hand and add it to the wall display.</a:t>
            </a:r>
          </a:p>
        </p:txBody>
      </p:sp>
      <p:sp>
        <p:nvSpPr>
          <p:cNvPr id="11" name="Footer Placeholder 4"/>
          <p:cNvSpPr txBox="1">
            <a:spLocks/>
          </p:cNvSpPr>
          <p:nvPr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ecx.images-amazon.com/images/I/51FBkZRsnLL._BO2,204,203,200_PIsitb-sticker-arrow-click,TopRight,35,-76_SX385_SY500_CR,0,0,385,500_SH20_OU02_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t="15120" r="15565"/>
          <a:stretch>
            <a:fillRect/>
          </a:stretch>
        </p:blipFill>
        <p:spPr bwMode="auto">
          <a:xfrm rot="21038799">
            <a:off x="5673859" y="1728747"/>
            <a:ext cx="2808288" cy="4041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23850" y="1527409"/>
            <a:ext cx="4496384" cy="4525963"/>
          </a:xfrm>
        </p:spPr>
        <p:txBody>
          <a:bodyPr/>
          <a:lstStyle/>
          <a:p>
            <a:r>
              <a:rPr lang="en-GB" sz="2400" dirty="0">
                <a:latin typeface="Segoe Print" panose="02000600000000000000" pitchFamily="2" charset="0"/>
              </a:rPr>
              <a:t>Get 22 lessons on how to teach the MAGIC habits </a:t>
            </a:r>
          </a:p>
          <a:p>
            <a:r>
              <a:rPr lang="en-GB" sz="2400" dirty="0">
                <a:latin typeface="Segoe Print" panose="02000600000000000000" pitchFamily="2" charset="0"/>
              </a:rPr>
              <a:t>Plus lots of cross-curricular projects which help develop them</a:t>
            </a:r>
          </a:p>
          <a:p>
            <a:r>
              <a:rPr lang="en-GB" sz="2400" dirty="0">
                <a:latin typeface="Segoe Print" panose="02000600000000000000" pitchFamily="2" charset="0"/>
              </a:rPr>
              <a:t>Available from Crown House Publishing and Amazon</a:t>
            </a:r>
          </a:p>
          <a:p>
            <a:r>
              <a:rPr lang="en-GB" sz="2400" dirty="0">
                <a:latin typeface="Segoe Print" panose="02000600000000000000" pitchFamily="2" charset="0"/>
              </a:rPr>
              <a:t>Also check out The Learner’s Toolkit for Key Stage 3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 bwMode="auto">
          <a:xfrm>
            <a:off x="323850" y="188913"/>
            <a:ext cx="8229600" cy="1143000"/>
          </a:xfrm>
          <a:prstGeom prst="rect">
            <a:avLst/>
          </a:prstGeo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defTabSz="685800" eaLnBrk="1" hangingPunct="1">
              <a:lnSpc>
                <a:spcPct val="90000"/>
              </a:lnSpc>
              <a:defRPr sz="4000"/>
            </a:lvl1pPr>
            <a:lvl2pPr defTabSz="685800">
              <a:lnSpc>
                <a:spcPct val="90000"/>
              </a:lnSpc>
              <a:defRPr sz="3300"/>
            </a:lvl2pPr>
            <a:lvl3pPr defTabSz="685800">
              <a:lnSpc>
                <a:spcPct val="90000"/>
              </a:lnSpc>
              <a:defRPr sz="3300"/>
            </a:lvl3pPr>
            <a:lvl4pPr defTabSz="685800">
              <a:lnSpc>
                <a:spcPct val="90000"/>
              </a:lnSpc>
              <a:defRPr sz="3300"/>
            </a:lvl4pPr>
            <a:lvl5pPr defTabSz="685800">
              <a:lnSpc>
                <a:spcPct val="90000"/>
              </a:lnSpc>
              <a:defRPr sz="3300"/>
            </a:lvl5pPr>
            <a:lvl6pPr marL="4572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/>
            </a:lvl6pPr>
            <a:lvl7pPr marL="9144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/>
            </a:lvl7pPr>
            <a:lvl8pPr marL="13716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/>
            </a:lvl8pPr>
            <a:lvl9pPr marL="1828800" defTabSz="685800" fontAlgn="base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defRPr sz="3300"/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</a:pPr>
            <a:r>
              <a:rPr lang="en-GB" kern="0" dirty="0">
                <a:solidFill>
                  <a:prstClr val="white"/>
                </a:solidFill>
                <a:latin typeface="Calibri" panose="020F0502020204030204"/>
              </a:rPr>
              <a:t>Buy the Primary Learner’s Toolkit </a:t>
            </a:r>
            <a:endParaRPr kumimoji="0" lang="en-GB" sz="4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54072222"/>
      </p:ext>
    </p:extLst>
  </p:cSld>
  <p:clrMapOvr>
    <a:masterClrMapping/>
  </p:clrMapOvr>
  <p:transition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88913"/>
            <a:ext cx="8497094" cy="1123950"/>
          </a:xfrm>
          <a:gradFill flip="none" rotWithShape="1">
            <a:gsLst>
              <a:gs pos="0">
                <a:srgbClr val="70AD47">
                  <a:lumMod val="67000"/>
                </a:srgbClr>
              </a:gs>
              <a:gs pos="48000">
                <a:srgbClr val="70AD47">
                  <a:lumMod val="97000"/>
                  <a:lumOff val="3000"/>
                </a:srgbClr>
              </a:gs>
              <a:gs pos="100000">
                <a:srgbClr val="70AD47">
                  <a:lumMod val="60000"/>
                  <a:lumOff val="40000"/>
                </a:srgbClr>
              </a:gs>
            </a:gsLst>
            <a:lin ang="16200000" scaled="1"/>
            <a:tileRect/>
          </a:gradFill>
          <a:ln w="9525">
            <a:noFill/>
            <a:miter lim="800000"/>
            <a:headEnd/>
            <a:tailEnd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defTabSz="685800" eaLnBrk="1" fontAlgn="auto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4000" dirty="0">
                <a:solidFill>
                  <a:prstClr val="white"/>
                </a:solidFill>
                <a:latin typeface="Calibri" panose="020F0502020204030204"/>
              </a:rPr>
              <a:t>Get the MAGIC habits of success…</a:t>
            </a: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341438"/>
            <a:ext cx="8713788" cy="5399930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806450" indent="-806450" eaLnBrk="1" hangingPunct="1">
              <a:lnSpc>
                <a:spcPct val="90000"/>
              </a:lnSpc>
              <a:buFontTx/>
              <a:buNone/>
            </a:pPr>
            <a:r>
              <a:rPr lang="en-US" sz="4400" b="1" dirty="0">
                <a:latin typeface="Comic Sans MS" pitchFamily="66" charset="0"/>
              </a:rPr>
              <a:t>M</a:t>
            </a:r>
            <a:r>
              <a:rPr lang="en-US" dirty="0">
                <a:latin typeface="Comic Sans MS" pitchFamily="66" charset="0"/>
              </a:rPr>
              <a:t> - </a:t>
            </a:r>
            <a:r>
              <a:rPr lang="en-US" sz="2400" b="1" dirty="0">
                <a:latin typeface="Comic Sans MS" pitchFamily="66" charset="0"/>
              </a:rPr>
              <a:t>Motivation</a:t>
            </a:r>
            <a:r>
              <a:rPr lang="en-US" sz="2400" dirty="0">
                <a:latin typeface="Comic Sans MS" pitchFamily="66" charset="0"/>
              </a:rPr>
              <a:t> – can you get yourself motivated for learning?</a:t>
            </a:r>
          </a:p>
          <a:p>
            <a:pPr marL="806450" indent="-806450" eaLnBrk="1" hangingPunct="1">
              <a:lnSpc>
                <a:spcPct val="90000"/>
              </a:lnSpc>
              <a:buFontTx/>
              <a:buNone/>
            </a:pPr>
            <a:r>
              <a:rPr lang="en-US" sz="4400" b="1" dirty="0">
                <a:latin typeface="Comic Sans MS" pitchFamily="66" charset="0"/>
              </a:rPr>
              <a:t>A</a:t>
            </a:r>
            <a:r>
              <a:rPr lang="en-US" dirty="0">
                <a:latin typeface="Comic Sans MS" pitchFamily="66" charset="0"/>
              </a:rPr>
              <a:t> – </a:t>
            </a:r>
            <a:r>
              <a:rPr lang="en-US" sz="2400" b="1" dirty="0">
                <a:latin typeface="Comic Sans MS" pitchFamily="66" charset="0"/>
              </a:rPr>
              <a:t>Attitude</a:t>
            </a:r>
            <a:r>
              <a:rPr lang="en-US" sz="2400" dirty="0">
                <a:latin typeface="Comic Sans MS" pitchFamily="66" charset="0"/>
              </a:rPr>
              <a:t> is everything. Positive people are more popular and happy</a:t>
            </a:r>
            <a:endParaRPr lang="en-US" dirty="0">
              <a:latin typeface="Comic Sans MS" pitchFamily="66" charset="0"/>
            </a:endParaRPr>
          </a:p>
          <a:p>
            <a:pPr marL="806450" indent="-806450" eaLnBrk="1" hangingPunct="1">
              <a:lnSpc>
                <a:spcPct val="90000"/>
              </a:lnSpc>
              <a:buFontTx/>
              <a:buNone/>
            </a:pPr>
            <a:r>
              <a:rPr lang="en-US" sz="4400" b="1" dirty="0">
                <a:latin typeface="Comic Sans MS" pitchFamily="66" charset="0"/>
              </a:rPr>
              <a:t>G</a:t>
            </a:r>
            <a:r>
              <a:rPr lang="en-US" dirty="0">
                <a:latin typeface="Comic Sans MS" pitchFamily="66" charset="0"/>
              </a:rPr>
              <a:t> – </a:t>
            </a:r>
            <a:r>
              <a:rPr lang="en-US" sz="2400" b="1" dirty="0">
                <a:latin typeface="Comic Sans MS" pitchFamily="66" charset="0"/>
              </a:rPr>
              <a:t>Gumption</a:t>
            </a:r>
            <a:r>
              <a:rPr lang="en-US" sz="2400" dirty="0">
                <a:latin typeface="Comic Sans MS" pitchFamily="66" charset="0"/>
              </a:rPr>
              <a:t> or grit is about being brave and up for getting on with the challenge of learning</a:t>
            </a:r>
            <a:endParaRPr lang="en-US" dirty="0">
              <a:latin typeface="Comic Sans MS" pitchFamily="66" charset="0"/>
            </a:endParaRPr>
          </a:p>
          <a:p>
            <a:pPr marL="806450" indent="-806450" eaLnBrk="1" hangingPunct="1">
              <a:lnSpc>
                <a:spcPct val="90000"/>
              </a:lnSpc>
              <a:buFontTx/>
              <a:buNone/>
            </a:pPr>
            <a:r>
              <a:rPr lang="en-US" sz="4400" b="1" dirty="0">
                <a:latin typeface="Comic Sans MS" pitchFamily="66" charset="0"/>
              </a:rPr>
              <a:t>I </a:t>
            </a:r>
            <a:r>
              <a:rPr lang="en-US" dirty="0">
                <a:latin typeface="Comic Sans MS" pitchFamily="66" charset="0"/>
              </a:rPr>
              <a:t>– </a:t>
            </a:r>
            <a:r>
              <a:rPr lang="en-US" sz="2400" b="1" dirty="0">
                <a:latin typeface="Comic Sans MS" pitchFamily="66" charset="0"/>
              </a:rPr>
              <a:t>I-learn</a:t>
            </a:r>
            <a:r>
              <a:rPr lang="en-US" sz="2400" dirty="0">
                <a:latin typeface="Comic Sans MS" pitchFamily="66" charset="0"/>
              </a:rPr>
              <a:t> helps you understand your brain and how to make the most of it</a:t>
            </a:r>
            <a:endParaRPr lang="en-US" dirty="0">
              <a:latin typeface="Comic Sans MS" pitchFamily="66" charset="0"/>
            </a:endParaRPr>
          </a:p>
          <a:p>
            <a:pPr marL="806450" indent="-806450" eaLnBrk="1" hangingPunct="1">
              <a:lnSpc>
                <a:spcPct val="90000"/>
              </a:lnSpc>
              <a:buFontTx/>
              <a:buNone/>
            </a:pPr>
            <a:r>
              <a:rPr lang="en-US" sz="4400" b="1" dirty="0">
                <a:latin typeface="Comic Sans MS" pitchFamily="66" charset="0"/>
              </a:rPr>
              <a:t>C</a:t>
            </a:r>
            <a:r>
              <a:rPr lang="en-US" dirty="0">
                <a:latin typeface="Comic Sans MS" pitchFamily="66" charset="0"/>
              </a:rPr>
              <a:t> – </a:t>
            </a:r>
            <a:r>
              <a:rPr lang="en-US" sz="2400" b="1" dirty="0">
                <a:latin typeface="Comic Sans MS" pitchFamily="66" charset="0"/>
              </a:rPr>
              <a:t>Communication</a:t>
            </a:r>
            <a:r>
              <a:rPr lang="en-US" sz="2400" dirty="0">
                <a:latin typeface="Comic Sans MS" pitchFamily="66" charset="0"/>
              </a:rPr>
              <a:t> skills are very important to work in teams and get on with friends.</a:t>
            </a:r>
            <a:endParaRPr lang="en-US" dirty="0">
              <a:latin typeface="Comic Sans MS" pitchFamily="66" charset="0"/>
            </a:endParaRPr>
          </a:p>
        </p:txBody>
      </p:sp>
      <p:pic>
        <p:nvPicPr>
          <p:cNvPr id="3077" name="Picture 4" descr="SUN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93763" y="188914"/>
            <a:ext cx="1070850" cy="1123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Footer Placeholder 4"/>
          <p:cNvSpPr txBox="1">
            <a:spLocks/>
          </p:cNvSpPr>
          <p:nvPr/>
        </p:nvSpPr>
        <p:spPr>
          <a:xfrm>
            <a:off x="5871292" y="623731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2" descr="grumpy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9758" y="3716339"/>
            <a:ext cx="2114550" cy="288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AutoShape 3"/>
          <p:cNvSpPr>
            <a:spLocks noChangeArrowheads="1"/>
          </p:cNvSpPr>
          <p:nvPr/>
        </p:nvSpPr>
        <p:spPr bwMode="auto">
          <a:xfrm>
            <a:off x="673953" y="1268760"/>
            <a:ext cx="3429162" cy="1584176"/>
          </a:xfrm>
          <a:prstGeom prst="cloudCallout">
            <a:avLst>
              <a:gd name="adj1" fmla="val -10297"/>
              <a:gd name="adj2" fmla="val 107017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I can’t be bothered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4101" name="Picture 4" descr="cheerful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2160" y="3861048"/>
            <a:ext cx="2637436" cy="27445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2" name="AutoShape 5"/>
          <p:cNvSpPr>
            <a:spLocks noChangeArrowheads="1"/>
          </p:cNvSpPr>
          <p:nvPr/>
        </p:nvSpPr>
        <p:spPr bwMode="auto">
          <a:xfrm>
            <a:off x="4257108" y="908233"/>
            <a:ext cx="4392488" cy="2592288"/>
          </a:xfrm>
          <a:prstGeom prst="cloudCallout">
            <a:avLst>
              <a:gd name="adj1" fmla="val 13464"/>
              <a:gd name="adj2" fmla="val 79266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2305FD"/>
                </a:solidFill>
              </a:rPr>
              <a:t>I am motivated to work hard and do well</a:t>
            </a:r>
            <a:endParaRPr lang="en-US" sz="2800" b="1" dirty="0">
              <a:solidFill>
                <a:srgbClr val="2305FD"/>
              </a:solidFill>
            </a:endParaRPr>
          </a:p>
        </p:txBody>
      </p:sp>
      <p:sp>
        <p:nvSpPr>
          <p:cNvPr id="4103" name="TextBox 1"/>
          <p:cNvSpPr txBox="1">
            <a:spLocks noChangeArrowheads="1"/>
          </p:cNvSpPr>
          <p:nvPr/>
        </p:nvSpPr>
        <p:spPr bwMode="auto">
          <a:xfrm>
            <a:off x="0" y="0"/>
            <a:ext cx="4283968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 is for motivation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3" descr="rush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76989" y="3762003"/>
            <a:ext cx="2376487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TextBox 1"/>
          <p:cNvSpPr txBox="1">
            <a:spLocks noChangeArrowheads="1"/>
          </p:cNvSpPr>
          <p:nvPr/>
        </p:nvSpPr>
        <p:spPr bwMode="auto">
          <a:xfrm>
            <a:off x="0" y="0"/>
            <a:ext cx="3563888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 is for attitude</a:t>
            </a:r>
          </a:p>
        </p:txBody>
      </p:sp>
      <p:pic>
        <p:nvPicPr>
          <p:cNvPr id="5129" name="Picture 9" descr="http://images2.wikia.nocookie.net/__cb20110524232528/mrmen/images/e/e9/Mr._Miserable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97077" y="4077072"/>
            <a:ext cx="2165669" cy="2132856"/>
          </a:xfrm>
          <a:prstGeom prst="rect">
            <a:avLst/>
          </a:prstGeom>
          <a:noFill/>
        </p:spPr>
      </p:pic>
      <p:sp>
        <p:nvSpPr>
          <p:cNvPr id="5126" name="AutoShape 5"/>
          <p:cNvSpPr>
            <a:spLocks noChangeArrowheads="1"/>
          </p:cNvSpPr>
          <p:nvPr/>
        </p:nvSpPr>
        <p:spPr bwMode="auto">
          <a:xfrm>
            <a:off x="0" y="1693937"/>
            <a:ext cx="3779912" cy="2591668"/>
          </a:xfrm>
          <a:prstGeom prst="cloudCallout">
            <a:avLst>
              <a:gd name="adj1" fmla="val 24202"/>
              <a:gd name="adj2" fmla="val 55249"/>
            </a:avLst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2305FD"/>
                </a:solidFill>
              </a:rPr>
              <a:t>I feel angry if I get it wrong and give up easily</a:t>
            </a:r>
            <a:endParaRPr lang="en-US" sz="2800" b="1" dirty="0">
              <a:solidFill>
                <a:srgbClr val="2305FD"/>
              </a:solidFill>
            </a:endParaRPr>
          </a:p>
        </p:txBody>
      </p:sp>
      <p:sp>
        <p:nvSpPr>
          <p:cNvPr id="5123" name="AutoShape 2"/>
          <p:cNvSpPr>
            <a:spLocks noChangeArrowheads="1"/>
          </p:cNvSpPr>
          <p:nvPr/>
        </p:nvSpPr>
        <p:spPr bwMode="auto">
          <a:xfrm>
            <a:off x="3203848" y="264102"/>
            <a:ext cx="5940152" cy="3168352"/>
          </a:xfrm>
          <a:prstGeom prst="cloudCallout">
            <a:avLst>
              <a:gd name="adj1" fmla="val 15095"/>
              <a:gd name="adj2" fmla="val 75120"/>
            </a:avLst>
          </a:prstGeom>
          <a:solidFill>
            <a:srgbClr val="FF99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800" b="1" dirty="0"/>
              <a:t>I am always positive and love a challenge – I know that the harder I work, the cleverer I get!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3" descr="busy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042150" y="3465513"/>
            <a:ext cx="2101850" cy="3392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AutoShape 4"/>
          <p:cNvSpPr>
            <a:spLocks noChangeArrowheads="1"/>
          </p:cNvSpPr>
          <p:nvPr/>
        </p:nvSpPr>
        <p:spPr bwMode="auto">
          <a:xfrm>
            <a:off x="4499992" y="308580"/>
            <a:ext cx="4176837" cy="3501008"/>
          </a:xfrm>
          <a:prstGeom prst="cloudCallout">
            <a:avLst>
              <a:gd name="adj1" fmla="val 27840"/>
              <a:gd name="adj2" fmla="val 65844"/>
            </a:avLst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rgbClr val="2305FD"/>
                </a:solidFill>
              </a:rPr>
              <a:t>If things get hard I just keep trying until I get it right </a:t>
            </a:r>
            <a:endParaRPr lang="en-US" sz="2800" b="1" dirty="0">
              <a:solidFill>
                <a:srgbClr val="2305FD"/>
              </a:solidFill>
            </a:endParaRPr>
          </a:p>
        </p:txBody>
      </p:sp>
      <p:sp>
        <p:nvSpPr>
          <p:cNvPr id="6151" name="TextBox 1"/>
          <p:cNvSpPr txBox="1">
            <a:spLocks noChangeArrowheads="1"/>
          </p:cNvSpPr>
          <p:nvPr/>
        </p:nvSpPr>
        <p:spPr bwMode="auto">
          <a:xfrm>
            <a:off x="0" y="0"/>
            <a:ext cx="5508104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 is for gumption or grit </a:t>
            </a:r>
          </a:p>
        </p:txBody>
      </p:sp>
      <p:pic>
        <p:nvPicPr>
          <p:cNvPr id="6155" name="Picture 11" descr="http://images.wikia.com/mrmen/images/2/26/38717509_mrmen.jpg"/>
          <p:cNvPicPr>
            <a:picLocks noChangeAspect="1" noChangeArrowheads="1"/>
          </p:cNvPicPr>
          <p:nvPr/>
        </p:nvPicPr>
        <p:blipFill>
          <a:blip r:embed="rId4" cstate="print"/>
          <a:srcRect l="15120" t="4200" r="16841" b="3401"/>
          <a:stretch>
            <a:fillRect/>
          </a:stretch>
        </p:blipFill>
        <p:spPr bwMode="auto">
          <a:xfrm rot="248102">
            <a:off x="2483768" y="4005064"/>
            <a:ext cx="2739577" cy="2232248"/>
          </a:xfrm>
          <a:prstGeom prst="rect">
            <a:avLst/>
          </a:prstGeom>
          <a:noFill/>
        </p:spPr>
      </p:pic>
      <p:sp>
        <p:nvSpPr>
          <p:cNvPr id="6147" name="AutoShape 2"/>
          <p:cNvSpPr>
            <a:spLocks noChangeArrowheads="1"/>
          </p:cNvSpPr>
          <p:nvPr/>
        </p:nvSpPr>
        <p:spPr bwMode="auto">
          <a:xfrm>
            <a:off x="251520" y="1124744"/>
            <a:ext cx="3455987" cy="2808312"/>
          </a:xfrm>
          <a:prstGeom prst="cloudCallout">
            <a:avLst>
              <a:gd name="adj1" fmla="val 34884"/>
              <a:gd name="adj2" fmla="val 65257"/>
            </a:avLst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When I get stuck I get upset and give up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4" descr="tall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04248" y="3429000"/>
            <a:ext cx="1546225" cy="3097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4" name="AutoShape 5"/>
          <p:cNvSpPr>
            <a:spLocks noChangeArrowheads="1"/>
          </p:cNvSpPr>
          <p:nvPr/>
        </p:nvSpPr>
        <p:spPr bwMode="auto">
          <a:xfrm>
            <a:off x="3635896" y="188640"/>
            <a:ext cx="5113338" cy="2663825"/>
          </a:xfrm>
          <a:prstGeom prst="wedgeEllipseCallout">
            <a:avLst>
              <a:gd name="adj1" fmla="val 18459"/>
              <a:gd name="adj2" fmla="val 76838"/>
            </a:avLst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GB" sz="2800" b="1" dirty="0"/>
              <a:t>I know how my brain works and what to do when I get stuck </a:t>
            </a:r>
            <a:endParaRPr lang="en-US" sz="2800" b="1" dirty="0"/>
          </a:p>
        </p:txBody>
      </p:sp>
      <p:sp>
        <p:nvSpPr>
          <p:cNvPr id="7175" name="TextBox 1"/>
          <p:cNvSpPr txBox="1">
            <a:spLocks noChangeArrowheads="1"/>
          </p:cNvSpPr>
          <p:nvPr/>
        </p:nvSpPr>
        <p:spPr bwMode="auto">
          <a:xfrm>
            <a:off x="0" y="0"/>
            <a:ext cx="313184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 is for I-learn</a:t>
            </a:r>
          </a:p>
        </p:txBody>
      </p:sp>
      <p:pic>
        <p:nvPicPr>
          <p:cNvPr id="7179" name="Picture 11" descr="http://images3.wikia.nocookie.net/__cb20090802104422/mrmen/images/b/b5/Mr._Stupid.png"/>
          <p:cNvPicPr>
            <a:picLocks noChangeAspect="1" noChangeArrowheads="1"/>
          </p:cNvPicPr>
          <p:nvPr/>
        </p:nvPicPr>
        <p:blipFill>
          <a:blip r:embed="rId4" cstate="print"/>
          <a:srcRect l="1804" t="14062" r="69327" b="69092"/>
          <a:stretch>
            <a:fillRect/>
          </a:stretch>
        </p:blipFill>
        <p:spPr bwMode="auto">
          <a:xfrm>
            <a:off x="1619672" y="4149080"/>
            <a:ext cx="2232248" cy="2232248"/>
          </a:xfrm>
          <a:prstGeom prst="rect">
            <a:avLst/>
          </a:prstGeom>
          <a:noFill/>
        </p:spPr>
      </p:pic>
      <p:sp>
        <p:nvSpPr>
          <p:cNvPr id="7172" name="AutoShape 3"/>
          <p:cNvSpPr>
            <a:spLocks noChangeArrowheads="1"/>
          </p:cNvSpPr>
          <p:nvPr/>
        </p:nvSpPr>
        <p:spPr bwMode="auto">
          <a:xfrm>
            <a:off x="0" y="1916832"/>
            <a:ext cx="4391025" cy="1441450"/>
          </a:xfrm>
          <a:prstGeom prst="wedgeEllipseCallout">
            <a:avLst>
              <a:gd name="adj1" fmla="val 5117"/>
              <a:gd name="adj2" fmla="val 1155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r>
              <a:rPr lang="en-US" sz="2800" b="1" dirty="0"/>
              <a:t>I am not a good learner… yet!</a:t>
            </a:r>
          </a:p>
        </p:txBody>
      </p:sp>
      <p:sp>
        <p:nvSpPr>
          <p:cNvPr id="7" name="Footer Placeholder 4"/>
          <p:cNvSpPr txBox="1">
            <a:spLocks/>
          </p:cNvSpPr>
          <p:nvPr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5" name="Picture 2" descr="grumblebi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213" y="4076700"/>
            <a:ext cx="182721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6" name="AutoShape 3"/>
          <p:cNvSpPr>
            <a:spLocks noChangeArrowheads="1"/>
          </p:cNvSpPr>
          <p:nvPr/>
        </p:nvSpPr>
        <p:spPr bwMode="auto">
          <a:xfrm>
            <a:off x="71500" y="875831"/>
            <a:ext cx="4536504" cy="2880320"/>
          </a:xfrm>
          <a:prstGeom prst="cloudCallout">
            <a:avLst>
              <a:gd name="adj1" fmla="val -9242"/>
              <a:gd name="adj2" fmla="val 74463"/>
            </a:avLst>
          </a:prstGeom>
          <a:solidFill>
            <a:schemeClr val="folHlink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r>
              <a:rPr lang="en-GB" sz="2800" b="1" dirty="0">
                <a:solidFill>
                  <a:schemeClr val="bg1"/>
                </a:solidFill>
              </a:rPr>
              <a:t>I prefer working on my own and don’t always get on with others</a:t>
            </a:r>
            <a:endParaRPr lang="en-US" sz="2800" b="1" dirty="0">
              <a:solidFill>
                <a:schemeClr val="bg1"/>
              </a:solidFill>
            </a:endParaRPr>
          </a:p>
        </p:txBody>
      </p:sp>
      <p:pic>
        <p:nvPicPr>
          <p:cNvPr id="8199" name="Picture 5" descr="funnybi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4652963"/>
            <a:ext cx="161925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00" name="Picture 4" descr="lmnbi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56325" y="4652963"/>
            <a:ext cx="1866900" cy="1952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201" name="TextBox 1"/>
          <p:cNvSpPr txBox="1">
            <a:spLocks noChangeArrowheads="1"/>
          </p:cNvSpPr>
          <p:nvPr/>
        </p:nvSpPr>
        <p:spPr bwMode="auto">
          <a:xfrm>
            <a:off x="0" y="0"/>
            <a:ext cx="5292080" cy="646331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GB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 is for communication</a:t>
            </a:r>
          </a:p>
        </p:txBody>
      </p:sp>
      <p:sp>
        <p:nvSpPr>
          <p:cNvPr id="8197" name="AutoShape 6"/>
          <p:cNvSpPr>
            <a:spLocks noChangeArrowheads="1"/>
          </p:cNvSpPr>
          <p:nvPr/>
        </p:nvSpPr>
        <p:spPr bwMode="auto">
          <a:xfrm>
            <a:off x="4572000" y="660228"/>
            <a:ext cx="4537075" cy="3311525"/>
          </a:xfrm>
          <a:prstGeom prst="cloudCallout">
            <a:avLst>
              <a:gd name="adj1" fmla="val 1206"/>
              <a:gd name="adj2" fmla="val 91279"/>
            </a:avLst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pPr algn="ctr"/>
            <a:endParaRPr lang="en-US" sz="3200" b="1">
              <a:solidFill>
                <a:srgbClr val="2305FD"/>
              </a:solidFill>
            </a:endParaRPr>
          </a:p>
        </p:txBody>
      </p:sp>
      <p:sp>
        <p:nvSpPr>
          <p:cNvPr id="8198" name="Text Box 7"/>
          <p:cNvSpPr txBox="1">
            <a:spLocks noChangeArrowheads="1"/>
          </p:cNvSpPr>
          <p:nvPr/>
        </p:nvSpPr>
        <p:spPr bwMode="auto">
          <a:xfrm>
            <a:off x="5292080" y="1314231"/>
            <a:ext cx="2949575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/>
              <a:t>I love working in teams and helping us all to do well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9" name="Picture 13" descr="http://images.wikia.com/mrmen/images/b/b5/Mr._Stupid.png"/>
          <p:cNvPicPr>
            <a:picLocks noChangeAspect="1" noChangeArrowheads="1"/>
          </p:cNvPicPr>
          <p:nvPr/>
        </p:nvPicPr>
        <p:blipFill>
          <a:blip r:embed="rId3" cstate="print"/>
          <a:srcRect l="68060" t="74612" r="1565" b="9146"/>
          <a:stretch>
            <a:fillRect/>
          </a:stretch>
        </p:blipFill>
        <p:spPr bwMode="auto">
          <a:xfrm>
            <a:off x="5796136" y="4077072"/>
            <a:ext cx="2592288" cy="2376264"/>
          </a:xfrm>
          <a:prstGeom prst="rect">
            <a:avLst/>
          </a:prstGeom>
          <a:noFill/>
        </p:spPr>
      </p:pic>
      <p:sp>
        <p:nvSpPr>
          <p:cNvPr id="9222" name="AutoShape 8"/>
          <p:cNvSpPr>
            <a:spLocks noChangeArrowheads="1"/>
          </p:cNvSpPr>
          <p:nvPr/>
        </p:nvSpPr>
        <p:spPr bwMode="auto">
          <a:xfrm>
            <a:off x="4284663" y="980728"/>
            <a:ext cx="4462462" cy="2735610"/>
          </a:xfrm>
          <a:prstGeom prst="wedgeEllipseCallout">
            <a:avLst>
              <a:gd name="adj1" fmla="val 4482"/>
              <a:gd name="adj2" fmla="val 71033"/>
            </a:avLst>
          </a:prstGeom>
          <a:solidFill>
            <a:srgbClr val="BEE395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225" name="TextBox 1"/>
          <p:cNvSpPr txBox="1">
            <a:spLocks noChangeArrowheads="1"/>
          </p:cNvSpPr>
          <p:nvPr/>
        </p:nvSpPr>
        <p:spPr bwMode="auto">
          <a:xfrm>
            <a:off x="0" y="0"/>
            <a:ext cx="9144000" cy="5847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It takes courage to make the most of the MAGIC!</a:t>
            </a:r>
          </a:p>
        </p:txBody>
      </p:sp>
      <p:pic>
        <p:nvPicPr>
          <p:cNvPr id="9227" name="Picture 11" descr="http://images3.wikia.nocookie.net/__cb20090802104422/mrmen/images/b/b5/Mr._Stupid.png"/>
          <p:cNvPicPr>
            <a:picLocks noChangeAspect="1" noChangeArrowheads="1"/>
          </p:cNvPicPr>
          <p:nvPr/>
        </p:nvPicPr>
        <p:blipFill>
          <a:blip r:embed="rId3" cstate="print"/>
          <a:srcRect l="600" t="74886" r="66923" b="10373"/>
          <a:stretch>
            <a:fillRect/>
          </a:stretch>
        </p:blipFill>
        <p:spPr bwMode="auto">
          <a:xfrm>
            <a:off x="683568" y="3933056"/>
            <a:ext cx="3024336" cy="2352261"/>
          </a:xfrm>
          <a:prstGeom prst="rect">
            <a:avLst/>
          </a:prstGeom>
          <a:noFill/>
        </p:spPr>
      </p:pic>
      <p:sp>
        <p:nvSpPr>
          <p:cNvPr id="9221" name="AutoShape 6"/>
          <p:cNvSpPr>
            <a:spLocks noChangeArrowheads="1"/>
          </p:cNvSpPr>
          <p:nvPr/>
        </p:nvSpPr>
        <p:spPr bwMode="auto">
          <a:xfrm>
            <a:off x="323528" y="1052736"/>
            <a:ext cx="3672408" cy="2089150"/>
          </a:xfrm>
          <a:prstGeom prst="wedgeRoundRectCallout">
            <a:avLst>
              <a:gd name="adj1" fmla="val 12500"/>
              <a:gd name="adj2" fmla="val 111350"/>
              <a:gd name="adj3" fmla="val 1666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en-US"/>
          </a:p>
        </p:txBody>
      </p:sp>
      <p:sp>
        <p:nvSpPr>
          <p:cNvPr id="9223" name="Text Box 9"/>
          <p:cNvSpPr txBox="1">
            <a:spLocks noChangeArrowheads="1"/>
          </p:cNvSpPr>
          <p:nvPr/>
        </p:nvSpPr>
        <p:spPr bwMode="auto">
          <a:xfrm>
            <a:off x="611560" y="1196752"/>
            <a:ext cx="3384550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2800" b="1" dirty="0"/>
              <a:t>Do you stay in your comfort zone and never take chances?</a:t>
            </a:r>
          </a:p>
        </p:txBody>
      </p:sp>
      <p:sp>
        <p:nvSpPr>
          <p:cNvPr id="9224" name="Text Box 10"/>
          <p:cNvSpPr txBox="1">
            <a:spLocks noChangeArrowheads="1"/>
          </p:cNvSpPr>
          <p:nvPr/>
        </p:nvSpPr>
        <p:spPr bwMode="auto">
          <a:xfrm>
            <a:off x="4860032" y="1268760"/>
            <a:ext cx="3311525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2800" b="1" dirty="0">
                <a:solidFill>
                  <a:srgbClr val="2305FD"/>
                </a:solidFill>
              </a:rPr>
              <a:t>Have you got the courage to take a chance and make the changes you need to??</a:t>
            </a:r>
          </a:p>
        </p:txBody>
      </p:sp>
      <p:sp>
        <p:nvSpPr>
          <p:cNvPr id="9" name="Footer Placeholder 4"/>
          <p:cNvSpPr txBox="1">
            <a:spLocks/>
          </p:cNvSpPr>
          <p:nvPr/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1" name="Picture 2" descr="C:\Users\Jax\Documents\Jackies laptop\EQ\i want to do it_files\A6zqbOGCUAEigDg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89025"/>
            <a:ext cx="9144000" cy="542356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" name="Right Arrow 1"/>
          <p:cNvSpPr/>
          <p:nvPr/>
        </p:nvSpPr>
        <p:spPr>
          <a:xfrm>
            <a:off x="176884" y="7937"/>
            <a:ext cx="6771380" cy="1081088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2400" b="1" dirty="0">
                <a:solidFill>
                  <a:schemeClr val="accent5">
                    <a:lumMod val="10000"/>
                  </a:schemeClr>
                </a:solidFill>
              </a:rPr>
              <a:t>Take the steps to learning</a:t>
            </a:r>
          </a:p>
        </p:txBody>
      </p:sp>
      <p:sp>
        <p:nvSpPr>
          <p:cNvPr id="71683" name="TextBox 2"/>
          <p:cNvSpPr txBox="1">
            <a:spLocks noChangeArrowheads="1"/>
          </p:cNvSpPr>
          <p:nvPr/>
        </p:nvSpPr>
        <p:spPr bwMode="auto">
          <a:xfrm flipH="1">
            <a:off x="6948264" y="86816"/>
            <a:ext cx="1656184" cy="9233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GB" b="1" dirty="0">
                <a:solidFill>
                  <a:srgbClr val="FF0000"/>
                </a:solidFill>
              </a:rPr>
              <a:t>And to a Growth</a:t>
            </a:r>
          </a:p>
          <a:p>
            <a:pPr algn="ctr"/>
            <a:r>
              <a:rPr lang="en-GB" b="1" dirty="0">
                <a:solidFill>
                  <a:srgbClr val="FF0000"/>
                </a:solidFill>
              </a:rPr>
              <a:t>mindset</a:t>
            </a:r>
          </a:p>
        </p:txBody>
      </p:sp>
      <p:sp>
        <p:nvSpPr>
          <p:cNvPr id="5" name="Footer Placeholder 4"/>
          <p:cNvSpPr txBox="1">
            <a:spLocks/>
          </p:cNvSpPr>
          <p:nvPr/>
        </p:nvSpPr>
        <p:spPr>
          <a:xfrm>
            <a:off x="3028950" y="6512592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ctr" rtl="0" eaLnBrk="1" fontAlgn="auto" hangingPunct="1">
              <a:spcBef>
                <a:spcPts val="0"/>
              </a:spcBef>
              <a:spcAft>
                <a:spcPts val="0"/>
              </a:spcAft>
              <a:defRPr sz="9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Calibri" panose="020F0502020204030204" pitchFamily="34" charset="0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GB" dirty="0">
                <a:solidFill>
                  <a:prstClr val="black">
                    <a:tint val="75000"/>
                  </a:prstClr>
                </a:solidFill>
                <a:latin typeface="Calibri" panose="020F0502020204030204"/>
              </a:rPr>
              <a:t>© Jackie Beere Associates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1451</TotalTime>
  <Words>585</Words>
  <Application>Microsoft Office PowerPoint</Application>
  <PresentationFormat>On-screen Show (4:3)</PresentationFormat>
  <Paragraphs>80</Paragraphs>
  <Slides>13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Comic Sans MS</vt:lpstr>
      <vt:lpstr>Segoe Print</vt:lpstr>
      <vt:lpstr>Default Design</vt:lpstr>
      <vt:lpstr>To be a great learner…  Get the MAGIC habits</vt:lpstr>
      <vt:lpstr>Get the MAGIC habits of success…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Market Place task – teams of 3</vt:lpstr>
      <vt:lpstr>MAGIC team test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Learning Community Programme  for ‘Every Child Matters’</dc:title>
  <dc:creator>stephc</dc:creator>
  <cp:lastModifiedBy>John Beasley</cp:lastModifiedBy>
  <cp:revision>70</cp:revision>
  <cp:lastPrinted>2012-04-19T12:17:12Z</cp:lastPrinted>
  <dcterms:created xsi:type="dcterms:W3CDTF">2005-11-22T15:19:55Z</dcterms:created>
  <dcterms:modified xsi:type="dcterms:W3CDTF">2016-10-20T13:12:59Z</dcterms:modified>
</cp:coreProperties>
</file>