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D4B57-3702-4D52-AD38-F35D29A91825}" type="datetimeFigureOut">
              <a:rPr lang="en-GB" smtClean="0"/>
              <a:t>25/09/2014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2485E-5244-47BB-9FB8-433FD6DF5FF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2485E-5244-47BB-9FB8-433FD6DF5FFE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5552" y="685146"/>
            <a:ext cx="5006897" cy="3430091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B3B602-BA3B-4918-9A94-6828E3BD08E9}" type="slidenum">
              <a:rPr lang="en-GB" smtClean="0"/>
              <a:pPr/>
              <a:t>10</a:t>
            </a:fld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5552" y="685146"/>
            <a:ext cx="5006897" cy="3430091"/>
          </a:xfrm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83C0E6-16A5-43F8-A08F-8F8DC26419B5}" type="slidenum">
              <a:rPr lang="en-GB" smtClean="0"/>
              <a:pPr/>
              <a:t>11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CC2A4-CA52-4DE4-818C-14EA62591EEA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CC2A4-CA52-4DE4-818C-14EA62591EEA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CC2A4-CA52-4DE4-818C-14EA62591EEA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CC2A4-CA52-4DE4-818C-14EA62591EEA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CC2A4-CA52-4DE4-818C-14EA62591EEA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CC2A4-CA52-4DE4-818C-14EA62591EEA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CC2A4-CA52-4DE4-818C-14EA62591EEA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5552" y="685146"/>
            <a:ext cx="5006897" cy="3430091"/>
          </a:xfrm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C61DCB-9EB0-482A-A29C-723833541D8E}" type="slidenum">
              <a:rPr lang="en-GB" smtClean="0"/>
              <a:pPr/>
              <a:t>9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1800-407B-449A-9425-47BA5BC0FA35}" type="datetimeFigureOut">
              <a:rPr lang="en-GB" smtClean="0"/>
              <a:t>25/09/2014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7E12-AB56-44FC-98AF-6FBB35E63C8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1800-407B-449A-9425-47BA5BC0FA35}" type="datetimeFigureOut">
              <a:rPr lang="en-GB" smtClean="0"/>
              <a:t>25/09/2014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7E12-AB56-44FC-98AF-6FBB35E63C8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1800-407B-449A-9425-47BA5BC0FA35}" type="datetimeFigureOut">
              <a:rPr lang="en-GB" smtClean="0"/>
              <a:t>25/09/2014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7E12-AB56-44FC-98AF-6FBB35E63C8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1800-407B-449A-9425-47BA5BC0FA35}" type="datetimeFigureOut">
              <a:rPr lang="en-GB" smtClean="0"/>
              <a:t>25/09/2014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7E12-AB56-44FC-98AF-6FBB35E63C8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1800-407B-449A-9425-47BA5BC0FA35}" type="datetimeFigureOut">
              <a:rPr lang="en-GB" smtClean="0"/>
              <a:t>25/09/2014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7E12-AB56-44FC-98AF-6FBB35E63C8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1800-407B-449A-9425-47BA5BC0FA35}" type="datetimeFigureOut">
              <a:rPr lang="en-GB" smtClean="0"/>
              <a:t>25/09/2014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7E12-AB56-44FC-98AF-6FBB35E63C8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1800-407B-449A-9425-47BA5BC0FA35}" type="datetimeFigureOut">
              <a:rPr lang="en-GB" smtClean="0"/>
              <a:t>25/09/2014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7E12-AB56-44FC-98AF-6FBB35E63C8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1800-407B-449A-9425-47BA5BC0FA35}" type="datetimeFigureOut">
              <a:rPr lang="en-GB" smtClean="0"/>
              <a:t>25/09/2014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7E12-AB56-44FC-98AF-6FBB35E63C8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1800-407B-449A-9425-47BA5BC0FA35}" type="datetimeFigureOut">
              <a:rPr lang="en-GB" smtClean="0"/>
              <a:t>25/09/2014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7E12-AB56-44FC-98AF-6FBB35E63C8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1800-407B-449A-9425-47BA5BC0FA35}" type="datetimeFigureOut">
              <a:rPr lang="en-GB" smtClean="0"/>
              <a:t>25/09/2014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7E12-AB56-44FC-98AF-6FBB35E63C8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1800-407B-449A-9425-47BA5BC0FA35}" type="datetimeFigureOut">
              <a:rPr lang="en-GB" smtClean="0"/>
              <a:t>25/09/2014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7E12-AB56-44FC-98AF-6FBB35E63C8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B1800-407B-449A-9425-47BA5BC0FA35}" type="datetimeFigureOut">
              <a:rPr lang="en-GB" smtClean="0"/>
              <a:t>25/09/2014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27E12-AB56-44FC-98AF-6FBB35E63C8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The mindsets of Mr Men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smtClean="0"/>
              <a:t>© Jackie Beere Associates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2" descr="grumpy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789040"/>
            <a:ext cx="2114550" cy="288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AutoShape 3"/>
          <p:cNvSpPr>
            <a:spLocks noChangeArrowheads="1"/>
          </p:cNvSpPr>
          <p:nvPr/>
        </p:nvSpPr>
        <p:spPr bwMode="auto">
          <a:xfrm>
            <a:off x="179512" y="1052736"/>
            <a:ext cx="4248472" cy="2663825"/>
          </a:xfrm>
          <a:prstGeom prst="cloudCallout">
            <a:avLst>
              <a:gd name="adj1" fmla="val -6823"/>
              <a:gd name="adj2" fmla="val 64056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I can find reasons or excuses to keep doing things the same way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10245" name="Picture 4" descr="cheerfulbi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5" y="4128413"/>
            <a:ext cx="2380506" cy="2477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AutoShape 5"/>
          <p:cNvSpPr>
            <a:spLocks noChangeArrowheads="1"/>
          </p:cNvSpPr>
          <p:nvPr/>
        </p:nvSpPr>
        <p:spPr bwMode="auto">
          <a:xfrm>
            <a:off x="4139952" y="1124744"/>
            <a:ext cx="4427537" cy="2520950"/>
          </a:xfrm>
          <a:prstGeom prst="cloudCallout">
            <a:avLst>
              <a:gd name="adj1" fmla="val 11166"/>
              <a:gd name="adj2" fmla="val 9196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800" b="1" dirty="0">
                <a:solidFill>
                  <a:srgbClr val="2305FD"/>
                </a:solidFill>
              </a:rPr>
              <a:t>I believe that I am a change agent… especially for my  pupils</a:t>
            </a:r>
            <a:endParaRPr lang="en-US" sz="2800" b="1" dirty="0">
              <a:solidFill>
                <a:srgbClr val="2305FD"/>
              </a:solidFill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467544" y="260648"/>
            <a:ext cx="8352680" cy="908720"/>
            <a:chOff x="467544" y="1"/>
            <a:chExt cx="8352680" cy="908720"/>
          </a:xfrm>
        </p:grpSpPr>
        <p:sp>
          <p:nvSpPr>
            <p:cNvPr id="8" name="Left-Right Arrow 7"/>
            <p:cNvSpPr/>
            <p:nvPr/>
          </p:nvSpPr>
          <p:spPr>
            <a:xfrm>
              <a:off x="971600" y="1"/>
              <a:ext cx="7345363" cy="908720"/>
            </a:xfrm>
            <a:prstGeom prst="leftRightArrow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467544" y="260648"/>
              <a:ext cx="431800" cy="3698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accent1">
                  <a:shade val="95000"/>
                  <a:satMod val="105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b="1" dirty="0"/>
                <a:t>F</a:t>
              </a:r>
            </a:p>
          </p:txBody>
        </p:sp>
        <p:sp>
          <p:nvSpPr>
            <p:cNvPr id="10" name="TextBox 6"/>
            <p:cNvSpPr txBox="1">
              <a:spLocks noChangeArrowheads="1"/>
            </p:cNvSpPr>
            <p:nvPr/>
          </p:nvSpPr>
          <p:spPr bwMode="auto">
            <a:xfrm>
              <a:off x="8388424" y="260648"/>
              <a:ext cx="431800" cy="3698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1">
                  <a:shade val="95000"/>
                  <a:satMod val="105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b="1" dirty="0"/>
                <a:t>G</a:t>
              </a:r>
            </a:p>
          </p:txBody>
        </p:sp>
      </p:grp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Jackie Beere Associates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tall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212976"/>
            <a:ext cx="1800225" cy="34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6012160" y="1196752"/>
            <a:ext cx="2952328" cy="1944687"/>
          </a:xfrm>
          <a:prstGeom prst="wedgeEllipseCallout">
            <a:avLst>
              <a:gd name="adj1" fmla="val -51720"/>
              <a:gd name="adj2" fmla="val 56577"/>
            </a:avLst>
          </a:prstGeom>
          <a:solidFill>
            <a:srgbClr val="FC848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2800" b="1" dirty="0"/>
              <a:t>I love a </a:t>
            </a:r>
            <a:r>
              <a:rPr lang="en-GB" sz="2800" b="1" dirty="0" smtClean="0"/>
              <a:t>challenge!! </a:t>
            </a:r>
            <a:r>
              <a:rPr lang="en-GB" sz="2800" b="1" dirty="0">
                <a:sym typeface="Wingdings" pitchFamily="2" charset="2"/>
              </a:rPr>
              <a:t> </a:t>
            </a:r>
            <a:r>
              <a:rPr lang="en-GB" sz="2800" b="1" dirty="0"/>
              <a:t> </a:t>
            </a:r>
            <a:endParaRPr lang="en-US" sz="2800" b="1" dirty="0"/>
          </a:p>
        </p:txBody>
      </p:sp>
      <p:pic>
        <p:nvPicPr>
          <p:cNvPr id="11270" name="Picture 8" descr="http://cdn.static.ovimg.com/episode/424657.jpg"/>
          <p:cNvPicPr>
            <a:picLocks noChangeAspect="1" noChangeArrowheads="1"/>
          </p:cNvPicPr>
          <p:nvPr/>
        </p:nvPicPr>
        <p:blipFill>
          <a:blip r:embed="rId4" cstate="print"/>
          <a:srcRect l="22681" t="27591" r="26921"/>
          <a:stretch>
            <a:fillRect/>
          </a:stretch>
        </p:blipFill>
        <p:spPr bwMode="auto">
          <a:xfrm>
            <a:off x="827088" y="4508500"/>
            <a:ext cx="1441450" cy="18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/>
          <p:nvPr/>
        </p:nvGrpSpPr>
        <p:grpSpPr>
          <a:xfrm>
            <a:off x="619944" y="413048"/>
            <a:ext cx="8352680" cy="908720"/>
            <a:chOff x="467544" y="1"/>
            <a:chExt cx="8352680" cy="908720"/>
          </a:xfrm>
        </p:grpSpPr>
        <p:sp>
          <p:nvSpPr>
            <p:cNvPr id="8" name="Left-Right Arrow 7"/>
            <p:cNvSpPr/>
            <p:nvPr/>
          </p:nvSpPr>
          <p:spPr>
            <a:xfrm>
              <a:off x="971600" y="1"/>
              <a:ext cx="7345363" cy="908720"/>
            </a:xfrm>
            <a:prstGeom prst="leftRightArrow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467544" y="260648"/>
              <a:ext cx="431800" cy="3698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accent1">
                  <a:shade val="95000"/>
                  <a:satMod val="105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b="1" dirty="0"/>
                <a:t>F</a:t>
              </a:r>
            </a:p>
          </p:txBody>
        </p:sp>
        <p:sp>
          <p:nvSpPr>
            <p:cNvPr id="10" name="TextBox 6"/>
            <p:cNvSpPr txBox="1">
              <a:spLocks noChangeArrowheads="1"/>
            </p:cNvSpPr>
            <p:nvPr/>
          </p:nvSpPr>
          <p:spPr bwMode="auto">
            <a:xfrm>
              <a:off x="8388424" y="260648"/>
              <a:ext cx="431800" cy="3698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1">
                  <a:shade val="95000"/>
                  <a:satMod val="105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b="1" dirty="0"/>
                <a:t>G</a:t>
              </a:r>
            </a:p>
          </p:txBody>
        </p:sp>
      </p:grp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251520" y="1412776"/>
            <a:ext cx="4463033" cy="2521843"/>
          </a:xfrm>
          <a:prstGeom prst="wedgeEllipseCallout">
            <a:avLst>
              <a:gd name="adj1" fmla="val -16565"/>
              <a:gd name="adj2" fmla="val 822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3200" dirty="0"/>
              <a:t> </a:t>
            </a:r>
            <a:r>
              <a:rPr lang="en-GB" sz="2800" b="1" dirty="0"/>
              <a:t>The thought of another new initiative just makes me weep… </a:t>
            </a:r>
            <a:r>
              <a:rPr lang="en-GB" sz="2800" b="1" dirty="0">
                <a:sym typeface="Wingdings" pitchFamily="2" charset="2"/>
              </a:rPr>
              <a:t></a:t>
            </a:r>
            <a:endParaRPr lang="en-US" sz="3200" b="1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Jackie Beere Associates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2" descr="grumble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4076700"/>
            <a:ext cx="1827212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AutoShape 3"/>
          <p:cNvSpPr>
            <a:spLocks noChangeArrowheads="1"/>
          </p:cNvSpPr>
          <p:nvPr/>
        </p:nvSpPr>
        <p:spPr bwMode="auto">
          <a:xfrm>
            <a:off x="323528" y="1772816"/>
            <a:ext cx="3816350" cy="1727845"/>
          </a:xfrm>
          <a:prstGeom prst="cloudCallout">
            <a:avLst>
              <a:gd name="adj1" fmla="val -9646"/>
              <a:gd name="adj2" fmla="val 85318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People never change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6149" name="Picture 4" descr="lmnbi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325" y="4652963"/>
            <a:ext cx="186690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5" descr="funnybi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652963"/>
            <a:ext cx="161925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AutoShape 6"/>
          <p:cNvSpPr>
            <a:spLocks noChangeArrowheads="1"/>
          </p:cNvSpPr>
          <p:nvPr/>
        </p:nvSpPr>
        <p:spPr bwMode="auto">
          <a:xfrm>
            <a:off x="4606925" y="980728"/>
            <a:ext cx="4537075" cy="2592288"/>
          </a:xfrm>
          <a:prstGeom prst="cloudCallout">
            <a:avLst>
              <a:gd name="adj1" fmla="val -24023"/>
              <a:gd name="adj2" fmla="val 97799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800" b="1" dirty="0"/>
              <a:t>I find that people can change if I can motivate them</a:t>
            </a:r>
          </a:p>
        </p:txBody>
      </p:sp>
      <p:grpSp>
        <p:nvGrpSpPr>
          <p:cNvPr id="2" name="Group 12"/>
          <p:cNvGrpSpPr/>
          <p:nvPr/>
        </p:nvGrpSpPr>
        <p:grpSpPr>
          <a:xfrm>
            <a:off x="467544" y="1"/>
            <a:ext cx="8352680" cy="908720"/>
            <a:chOff x="467544" y="1"/>
            <a:chExt cx="8352680" cy="908720"/>
          </a:xfrm>
        </p:grpSpPr>
        <p:sp>
          <p:nvSpPr>
            <p:cNvPr id="8" name="Left-Right Arrow 7"/>
            <p:cNvSpPr/>
            <p:nvPr/>
          </p:nvSpPr>
          <p:spPr>
            <a:xfrm>
              <a:off x="971600" y="1"/>
              <a:ext cx="7345363" cy="908720"/>
            </a:xfrm>
            <a:prstGeom prst="leftRightArrow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467544" y="260648"/>
              <a:ext cx="431800" cy="3698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accent1">
                  <a:shade val="95000"/>
                  <a:satMod val="105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b="1" dirty="0"/>
                <a:t>F</a:t>
              </a:r>
            </a:p>
          </p:txBody>
        </p:sp>
        <p:sp>
          <p:nvSpPr>
            <p:cNvPr id="12" name="TextBox 6"/>
            <p:cNvSpPr txBox="1">
              <a:spLocks noChangeArrowheads="1"/>
            </p:cNvSpPr>
            <p:nvPr/>
          </p:nvSpPr>
          <p:spPr bwMode="auto">
            <a:xfrm>
              <a:off x="8388424" y="260648"/>
              <a:ext cx="431800" cy="3698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1">
                  <a:shade val="95000"/>
                  <a:satMod val="105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b="1" dirty="0"/>
                <a:t>G</a:t>
              </a:r>
            </a:p>
          </p:txBody>
        </p:sp>
      </p:grp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© Jackie Beere Associates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2" descr="small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5157788"/>
            <a:ext cx="191452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AutoShape 3"/>
          <p:cNvSpPr>
            <a:spLocks noChangeArrowheads="1"/>
          </p:cNvSpPr>
          <p:nvPr/>
        </p:nvSpPr>
        <p:spPr bwMode="auto">
          <a:xfrm>
            <a:off x="0" y="1268760"/>
            <a:ext cx="4391025" cy="2089150"/>
          </a:xfrm>
          <a:prstGeom prst="wedgeEllipseCallout">
            <a:avLst>
              <a:gd name="adj1" fmla="val -16014"/>
              <a:gd name="adj2" fmla="val 16561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2800" b="1" dirty="0"/>
              <a:t>If people don’t like me – tough.  I’d rather not know.</a:t>
            </a:r>
            <a:endParaRPr lang="en-US" sz="2800" b="1" dirty="0"/>
          </a:p>
        </p:txBody>
      </p:sp>
      <p:pic>
        <p:nvPicPr>
          <p:cNvPr id="7173" name="Picture 4" descr="tallbi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2492896"/>
            <a:ext cx="1800225" cy="419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AutoShape 5"/>
          <p:cNvSpPr>
            <a:spLocks noChangeArrowheads="1"/>
          </p:cNvSpPr>
          <p:nvPr/>
        </p:nvSpPr>
        <p:spPr bwMode="auto">
          <a:xfrm>
            <a:off x="3203848" y="3429000"/>
            <a:ext cx="4105275" cy="2376264"/>
          </a:xfrm>
          <a:prstGeom prst="wedgeEllipseCallout">
            <a:avLst>
              <a:gd name="adj1" fmla="val 45295"/>
              <a:gd name="adj2" fmla="val -5593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If people don’t like me, I want to do something about it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pSp>
        <p:nvGrpSpPr>
          <p:cNvPr id="2" name="Group 11"/>
          <p:cNvGrpSpPr/>
          <p:nvPr/>
        </p:nvGrpSpPr>
        <p:grpSpPr>
          <a:xfrm>
            <a:off x="539552" y="116632"/>
            <a:ext cx="8352680" cy="908720"/>
            <a:chOff x="467544" y="1"/>
            <a:chExt cx="8352680" cy="908720"/>
          </a:xfrm>
        </p:grpSpPr>
        <p:sp>
          <p:nvSpPr>
            <p:cNvPr id="13" name="Left-Right Arrow 12"/>
            <p:cNvSpPr/>
            <p:nvPr/>
          </p:nvSpPr>
          <p:spPr>
            <a:xfrm>
              <a:off x="971600" y="1"/>
              <a:ext cx="7345363" cy="908720"/>
            </a:xfrm>
            <a:prstGeom prst="leftRightArrow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4" name="TextBox 6"/>
            <p:cNvSpPr txBox="1">
              <a:spLocks noChangeArrowheads="1"/>
            </p:cNvSpPr>
            <p:nvPr/>
          </p:nvSpPr>
          <p:spPr bwMode="auto">
            <a:xfrm>
              <a:off x="467544" y="260648"/>
              <a:ext cx="431800" cy="3698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accent1">
                  <a:shade val="95000"/>
                  <a:satMod val="105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b="1" dirty="0"/>
                <a:t>F</a:t>
              </a:r>
            </a:p>
          </p:txBody>
        </p:sp>
        <p:sp>
          <p:nvSpPr>
            <p:cNvPr id="15" name="TextBox 6"/>
            <p:cNvSpPr txBox="1">
              <a:spLocks noChangeArrowheads="1"/>
            </p:cNvSpPr>
            <p:nvPr/>
          </p:nvSpPr>
          <p:spPr bwMode="auto">
            <a:xfrm>
              <a:off x="8388424" y="260648"/>
              <a:ext cx="431800" cy="3698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1">
                  <a:shade val="95000"/>
                  <a:satMod val="105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b="1" dirty="0"/>
                <a:t>G</a:t>
              </a:r>
            </a:p>
          </p:txBody>
        </p:sp>
      </p:grp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Jackie Beere Associates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2" descr="grumpy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789040"/>
            <a:ext cx="2114550" cy="288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AutoShape 3"/>
          <p:cNvSpPr>
            <a:spLocks noChangeArrowheads="1"/>
          </p:cNvSpPr>
          <p:nvPr/>
        </p:nvSpPr>
        <p:spPr bwMode="auto">
          <a:xfrm>
            <a:off x="971600" y="908720"/>
            <a:ext cx="3889375" cy="2880320"/>
          </a:xfrm>
          <a:prstGeom prst="cloudCallout">
            <a:avLst>
              <a:gd name="adj1" fmla="val -24736"/>
              <a:gd name="adj2" fmla="val 76315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Intelligence is something you are born </a:t>
            </a:r>
            <a:r>
              <a:rPr lang="en-GB" sz="2800" b="1" dirty="0" smtClean="0">
                <a:solidFill>
                  <a:schemeClr val="bg1"/>
                </a:solidFill>
              </a:rPr>
              <a:t>with - </a:t>
            </a:r>
            <a:r>
              <a:rPr lang="en-GB" sz="2800" b="1" dirty="0">
                <a:solidFill>
                  <a:schemeClr val="bg1"/>
                </a:solidFill>
              </a:rPr>
              <a:t>and that’s how it stays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8197" name="Picture 4" descr="cheerfulbi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25" y="4652963"/>
            <a:ext cx="187642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AutoShape 5"/>
          <p:cNvSpPr>
            <a:spLocks noChangeArrowheads="1"/>
          </p:cNvSpPr>
          <p:nvPr/>
        </p:nvSpPr>
        <p:spPr bwMode="auto">
          <a:xfrm>
            <a:off x="4643438" y="1700213"/>
            <a:ext cx="4249737" cy="2522537"/>
          </a:xfrm>
          <a:prstGeom prst="cloudCallout">
            <a:avLst>
              <a:gd name="adj1" fmla="val 5995"/>
              <a:gd name="adj2" fmla="val 8697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800" b="1" dirty="0"/>
              <a:t>I have definitely become more clever as I have got older</a:t>
            </a:r>
          </a:p>
        </p:txBody>
      </p:sp>
      <p:grpSp>
        <p:nvGrpSpPr>
          <p:cNvPr id="2" name="Group 12"/>
          <p:cNvGrpSpPr/>
          <p:nvPr/>
        </p:nvGrpSpPr>
        <p:grpSpPr>
          <a:xfrm>
            <a:off x="467544" y="260648"/>
            <a:ext cx="8352680" cy="908720"/>
            <a:chOff x="467544" y="1"/>
            <a:chExt cx="8352680" cy="908720"/>
          </a:xfrm>
        </p:grpSpPr>
        <p:sp>
          <p:nvSpPr>
            <p:cNvPr id="14" name="Left-Right Arrow 13"/>
            <p:cNvSpPr/>
            <p:nvPr/>
          </p:nvSpPr>
          <p:spPr>
            <a:xfrm>
              <a:off x="971600" y="1"/>
              <a:ext cx="7345363" cy="908720"/>
            </a:xfrm>
            <a:prstGeom prst="leftRightArrow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5" name="TextBox 6"/>
            <p:cNvSpPr txBox="1">
              <a:spLocks noChangeArrowheads="1"/>
            </p:cNvSpPr>
            <p:nvPr/>
          </p:nvSpPr>
          <p:spPr bwMode="auto">
            <a:xfrm>
              <a:off x="467544" y="260648"/>
              <a:ext cx="431800" cy="3698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accent1">
                  <a:shade val="95000"/>
                  <a:satMod val="105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b="1" dirty="0"/>
                <a:t>F</a:t>
              </a:r>
            </a:p>
          </p:txBody>
        </p:sp>
        <p:sp>
          <p:nvSpPr>
            <p:cNvPr id="16" name="TextBox 6"/>
            <p:cNvSpPr txBox="1">
              <a:spLocks noChangeArrowheads="1"/>
            </p:cNvSpPr>
            <p:nvPr/>
          </p:nvSpPr>
          <p:spPr bwMode="auto">
            <a:xfrm>
              <a:off x="8388424" y="260648"/>
              <a:ext cx="431800" cy="3698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1">
                  <a:shade val="95000"/>
                  <a:satMod val="105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b="1" dirty="0"/>
                <a:t>G</a:t>
              </a:r>
            </a:p>
          </p:txBody>
        </p:sp>
      </p:grp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Jackie Beere Associates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0" descr="http://images2.wikia.nocookie.net/__cb20110524232528/mrmen/images/e/e9/Mr._Miserabl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4581128"/>
            <a:ext cx="1897748" cy="18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3" descr="rushbi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67513" y="4410075"/>
            <a:ext cx="2376487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AutoShape 5"/>
          <p:cNvSpPr>
            <a:spLocks noChangeArrowheads="1"/>
          </p:cNvSpPr>
          <p:nvPr/>
        </p:nvSpPr>
        <p:spPr bwMode="auto">
          <a:xfrm>
            <a:off x="179512" y="1484784"/>
            <a:ext cx="3816424" cy="3528392"/>
          </a:xfrm>
          <a:prstGeom prst="cloudCallout">
            <a:avLst>
              <a:gd name="adj1" fmla="val 45361"/>
              <a:gd name="adj2" fmla="val 4475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800" b="1" dirty="0">
                <a:solidFill>
                  <a:srgbClr val="2305FD"/>
                </a:solidFill>
              </a:rPr>
              <a:t>You can learn things but that doesn’t make you more intelligent</a:t>
            </a:r>
            <a:endParaRPr lang="en-US" sz="2800" b="1" dirty="0">
              <a:solidFill>
                <a:srgbClr val="2305FD"/>
              </a:solidFill>
            </a:endParaRPr>
          </a:p>
        </p:txBody>
      </p:sp>
      <p:sp>
        <p:nvSpPr>
          <p:cNvPr id="9219" name="AutoShape 2"/>
          <p:cNvSpPr>
            <a:spLocks noChangeArrowheads="1"/>
          </p:cNvSpPr>
          <p:nvPr/>
        </p:nvSpPr>
        <p:spPr bwMode="auto">
          <a:xfrm>
            <a:off x="4067944" y="836712"/>
            <a:ext cx="4572000" cy="3097213"/>
          </a:xfrm>
          <a:prstGeom prst="cloudCallout">
            <a:avLst>
              <a:gd name="adj1" fmla="val 19926"/>
              <a:gd name="adj2" fmla="val 70556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800" b="1" dirty="0"/>
              <a:t>When you learn stuff, the harder you have to work the cleverer you will get</a:t>
            </a:r>
          </a:p>
        </p:txBody>
      </p:sp>
      <p:grpSp>
        <p:nvGrpSpPr>
          <p:cNvPr id="2" name="Group 9"/>
          <p:cNvGrpSpPr/>
          <p:nvPr/>
        </p:nvGrpSpPr>
        <p:grpSpPr>
          <a:xfrm>
            <a:off x="467544" y="188640"/>
            <a:ext cx="8352680" cy="908720"/>
            <a:chOff x="467544" y="1"/>
            <a:chExt cx="8352680" cy="908720"/>
          </a:xfrm>
        </p:grpSpPr>
        <p:sp>
          <p:nvSpPr>
            <p:cNvPr id="11" name="Left-Right Arrow 10"/>
            <p:cNvSpPr/>
            <p:nvPr/>
          </p:nvSpPr>
          <p:spPr>
            <a:xfrm>
              <a:off x="971600" y="1"/>
              <a:ext cx="7345363" cy="908720"/>
            </a:xfrm>
            <a:prstGeom prst="leftRightArrow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" name="TextBox 6"/>
            <p:cNvSpPr txBox="1">
              <a:spLocks noChangeArrowheads="1"/>
            </p:cNvSpPr>
            <p:nvPr/>
          </p:nvSpPr>
          <p:spPr bwMode="auto">
            <a:xfrm>
              <a:off x="467544" y="260648"/>
              <a:ext cx="431800" cy="3698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accent1">
                  <a:shade val="95000"/>
                  <a:satMod val="105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b="1" dirty="0"/>
                <a:t>F</a:t>
              </a:r>
            </a:p>
          </p:txBody>
        </p:sp>
        <p:sp>
          <p:nvSpPr>
            <p:cNvPr id="13" name="TextBox 6"/>
            <p:cNvSpPr txBox="1">
              <a:spLocks noChangeArrowheads="1"/>
            </p:cNvSpPr>
            <p:nvPr/>
          </p:nvSpPr>
          <p:spPr bwMode="auto">
            <a:xfrm>
              <a:off x="8388424" y="260648"/>
              <a:ext cx="431800" cy="3698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1">
                  <a:shade val="95000"/>
                  <a:satMod val="105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b="1" dirty="0"/>
                <a:t>G</a:t>
              </a:r>
            </a:p>
          </p:txBody>
        </p:sp>
      </p:grp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Jackie Beere Associates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8" descr="http://www.coldhardflash.com/images/mr-grmpy.jpg"/>
          <p:cNvPicPr>
            <a:picLocks noChangeAspect="1" noChangeArrowheads="1"/>
          </p:cNvPicPr>
          <p:nvPr/>
        </p:nvPicPr>
        <p:blipFill>
          <a:blip r:embed="rId3" cstate="print"/>
          <a:srcRect l="12096" r="12305" b="13049"/>
          <a:stretch>
            <a:fillRect/>
          </a:stretch>
        </p:blipFill>
        <p:spPr bwMode="auto">
          <a:xfrm>
            <a:off x="395536" y="3933056"/>
            <a:ext cx="1800225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AutoShape 3"/>
          <p:cNvSpPr>
            <a:spLocks noChangeArrowheads="1"/>
          </p:cNvSpPr>
          <p:nvPr/>
        </p:nvSpPr>
        <p:spPr bwMode="auto">
          <a:xfrm>
            <a:off x="683568" y="1196752"/>
            <a:ext cx="3814762" cy="1872208"/>
          </a:xfrm>
          <a:prstGeom prst="cloudCallout">
            <a:avLst>
              <a:gd name="adj1" fmla="val -25353"/>
              <a:gd name="adj2" fmla="val 11745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800" b="1" dirty="0"/>
              <a:t>I hate getting things wrong</a:t>
            </a:r>
          </a:p>
        </p:txBody>
      </p:sp>
      <p:pic>
        <p:nvPicPr>
          <p:cNvPr id="10245" name="Picture 4" descr="strongbi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4005064"/>
            <a:ext cx="2309813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AutoShape 5"/>
          <p:cNvSpPr>
            <a:spLocks noChangeArrowheads="1"/>
          </p:cNvSpPr>
          <p:nvPr/>
        </p:nvSpPr>
        <p:spPr bwMode="auto">
          <a:xfrm>
            <a:off x="4716463" y="1700808"/>
            <a:ext cx="3816350" cy="1944092"/>
          </a:xfrm>
          <a:prstGeom prst="cloudCallout">
            <a:avLst>
              <a:gd name="adj1" fmla="val 1333"/>
              <a:gd name="adj2" fmla="val 94736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If I get it wrong, I need to learn </a:t>
            </a:r>
            <a:r>
              <a:rPr lang="en-GB" sz="2800" b="1" dirty="0" smtClean="0">
                <a:solidFill>
                  <a:schemeClr val="bg1"/>
                </a:solidFill>
              </a:rPr>
              <a:t>why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467544" y="188640"/>
            <a:ext cx="8352680" cy="908720"/>
            <a:chOff x="467544" y="1"/>
            <a:chExt cx="8352680" cy="908720"/>
          </a:xfrm>
        </p:grpSpPr>
        <p:sp>
          <p:nvSpPr>
            <p:cNvPr id="11" name="Left-Right Arrow 10"/>
            <p:cNvSpPr/>
            <p:nvPr/>
          </p:nvSpPr>
          <p:spPr>
            <a:xfrm>
              <a:off x="971600" y="1"/>
              <a:ext cx="7345363" cy="908720"/>
            </a:xfrm>
            <a:prstGeom prst="leftRightArrow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" name="TextBox 6"/>
            <p:cNvSpPr txBox="1">
              <a:spLocks noChangeArrowheads="1"/>
            </p:cNvSpPr>
            <p:nvPr/>
          </p:nvSpPr>
          <p:spPr bwMode="auto">
            <a:xfrm>
              <a:off x="467544" y="260648"/>
              <a:ext cx="431800" cy="3698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accent1">
                  <a:shade val="95000"/>
                  <a:satMod val="105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b="1" dirty="0"/>
                <a:t>F</a:t>
              </a:r>
            </a:p>
          </p:txBody>
        </p:sp>
        <p:sp>
          <p:nvSpPr>
            <p:cNvPr id="13" name="TextBox 6"/>
            <p:cNvSpPr txBox="1">
              <a:spLocks noChangeArrowheads="1"/>
            </p:cNvSpPr>
            <p:nvPr/>
          </p:nvSpPr>
          <p:spPr bwMode="auto">
            <a:xfrm>
              <a:off x="8388424" y="260648"/>
              <a:ext cx="431800" cy="3698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1">
                  <a:shade val="95000"/>
                  <a:satMod val="105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b="1" dirty="0"/>
                <a:t>G</a:t>
              </a:r>
            </a:p>
          </p:txBody>
        </p:sp>
      </p:grp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Jackie Beere Associates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3" descr="busy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9563" y="3141663"/>
            <a:ext cx="2101850" cy="339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AutoShape 4"/>
          <p:cNvSpPr>
            <a:spLocks noChangeArrowheads="1"/>
          </p:cNvSpPr>
          <p:nvPr/>
        </p:nvSpPr>
        <p:spPr bwMode="auto">
          <a:xfrm>
            <a:off x="5004048" y="980728"/>
            <a:ext cx="3455988" cy="2376487"/>
          </a:xfrm>
          <a:prstGeom prst="cloudCallout">
            <a:avLst>
              <a:gd name="adj1" fmla="val 18602"/>
              <a:gd name="adj2" fmla="val 84261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800" b="1" dirty="0">
                <a:solidFill>
                  <a:srgbClr val="2305FD"/>
                </a:solidFill>
              </a:rPr>
              <a:t>I can always think of ways I could </a:t>
            </a:r>
            <a:r>
              <a:rPr lang="en-GB" sz="2800" b="1" dirty="0" smtClean="0">
                <a:solidFill>
                  <a:srgbClr val="2305FD"/>
                </a:solidFill>
              </a:rPr>
              <a:t>improve</a:t>
            </a:r>
            <a:endParaRPr lang="en-US" sz="2800" b="1" dirty="0">
              <a:solidFill>
                <a:srgbClr val="2305FD"/>
              </a:solidFill>
            </a:endParaRPr>
          </a:p>
        </p:txBody>
      </p:sp>
      <p:pic>
        <p:nvPicPr>
          <p:cNvPr id="11270" name="Picture 5" descr="topsybi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4424363"/>
            <a:ext cx="2184400" cy="243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AutoShape 2"/>
          <p:cNvSpPr>
            <a:spLocks noChangeArrowheads="1"/>
          </p:cNvSpPr>
          <p:nvPr/>
        </p:nvSpPr>
        <p:spPr bwMode="auto">
          <a:xfrm>
            <a:off x="251520" y="1484784"/>
            <a:ext cx="3960440" cy="2808238"/>
          </a:xfrm>
          <a:prstGeom prst="cloudCallout">
            <a:avLst>
              <a:gd name="adj1" fmla="val 28404"/>
              <a:gd name="adj2" fmla="val 65486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800" b="1" dirty="0"/>
              <a:t>There are some things I </a:t>
            </a:r>
            <a:r>
              <a:rPr lang="en-GB" sz="2800" b="1" dirty="0" smtClean="0"/>
              <a:t>will </a:t>
            </a:r>
            <a:r>
              <a:rPr lang="en-GB" sz="2800" b="1" dirty="0"/>
              <a:t>never be able to improve on</a:t>
            </a:r>
            <a:endParaRPr lang="en-US" sz="2800" b="1" dirty="0"/>
          </a:p>
        </p:txBody>
      </p:sp>
      <p:grpSp>
        <p:nvGrpSpPr>
          <p:cNvPr id="2" name="Group 9"/>
          <p:cNvGrpSpPr/>
          <p:nvPr/>
        </p:nvGrpSpPr>
        <p:grpSpPr>
          <a:xfrm>
            <a:off x="251520" y="116632"/>
            <a:ext cx="8352680" cy="908720"/>
            <a:chOff x="467544" y="1"/>
            <a:chExt cx="8352680" cy="908720"/>
          </a:xfrm>
        </p:grpSpPr>
        <p:sp>
          <p:nvSpPr>
            <p:cNvPr id="11" name="Left-Right Arrow 10"/>
            <p:cNvSpPr/>
            <p:nvPr/>
          </p:nvSpPr>
          <p:spPr>
            <a:xfrm>
              <a:off x="971600" y="1"/>
              <a:ext cx="7345363" cy="908720"/>
            </a:xfrm>
            <a:prstGeom prst="leftRightArrow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" name="TextBox 6"/>
            <p:cNvSpPr txBox="1">
              <a:spLocks noChangeArrowheads="1"/>
            </p:cNvSpPr>
            <p:nvPr/>
          </p:nvSpPr>
          <p:spPr bwMode="auto">
            <a:xfrm>
              <a:off x="467544" y="260648"/>
              <a:ext cx="431800" cy="3698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accent1">
                  <a:shade val="95000"/>
                  <a:satMod val="105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b="1" dirty="0"/>
                <a:t>F</a:t>
              </a:r>
            </a:p>
          </p:txBody>
        </p:sp>
        <p:sp>
          <p:nvSpPr>
            <p:cNvPr id="13" name="TextBox 6"/>
            <p:cNvSpPr txBox="1">
              <a:spLocks noChangeArrowheads="1"/>
            </p:cNvSpPr>
            <p:nvPr/>
          </p:nvSpPr>
          <p:spPr bwMode="auto">
            <a:xfrm>
              <a:off x="8388424" y="260648"/>
              <a:ext cx="431800" cy="3698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1">
                  <a:shade val="95000"/>
                  <a:satMod val="105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b="1" dirty="0"/>
                <a:t>G</a:t>
              </a:r>
            </a:p>
          </p:txBody>
        </p:sp>
      </p:grp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Jackie Beere Associates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8" descr="http://www.coldhardflash.com/images/mr-grmpy.jpg"/>
          <p:cNvPicPr>
            <a:picLocks noChangeAspect="1" noChangeArrowheads="1"/>
          </p:cNvPicPr>
          <p:nvPr/>
        </p:nvPicPr>
        <p:blipFill>
          <a:blip r:embed="rId3" cstate="print"/>
          <a:srcRect l="12096" r="12305" b="13049"/>
          <a:stretch>
            <a:fillRect/>
          </a:stretch>
        </p:blipFill>
        <p:spPr bwMode="auto">
          <a:xfrm>
            <a:off x="395536" y="3933056"/>
            <a:ext cx="1800225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AutoShape 3"/>
          <p:cNvSpPr>
            <a:spLocks noChangeArrowheads="1"/>
          </p:cNvSpPr>
          <p:nvPr/>
        </p:nvSpPr>
        <p:spPr bwMode="auto">
          <a:xfrm>
            <a:off x="539552" y="1268760"/>
            <a:ext cx="4105275" cy="2349004"/>
          </a:xfrm>
          <a:prstGeom prst="wedgeEllipseCallout">
            <a:avLst>
              <a:gd name="adj1" fmla="val -17652"/>
              <a:gd name="adj2" fmla="val 89564"/>
            </a:avLst>
          </a:prstGeom>
          <a:solidFill>
            <a:srgbClr val="FF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I have my standards and I will never change them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12293" name="Picture 4" descr="happybi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4149080"/>
            <a:ext cx="2338387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AutoShape 5"/>
          <p:cNvSpPr>
            <a:spLocks noChangeArrowheads="1"/>
          </p:cNvSpPr>
          <p:nvPr/>
        </p:nvSpPr>
        <p:spPr bwMode="auto">
          <a:xfrm>
            <a:off x="4860032" y="1412776"/>
            <a:ext cx="3779912" cy="2304232"/>
          </a:xfrm>
          <a:prstGeom prst="wedgeEllipseCallout">
            <a:avLst>
              <a:gd name="adj1" fmla="val 12563"/>
              <a:gd name="adj2" fmla="val 91000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 b="1" dirty="0">
                <a:solidFill>
                  <a:srgbClr val="2305FD"/>
                </a:solidFill>
              </a:rPr>
              <a:t>Sometimes I reflect on whether I am always </a:t>
            </a:r>
            <a:r>
              <a:rPr lang="en-US" sz="2800" b="1" dirty="0" smtClean="0">
                <a:solidFill>
                  <a:srgbClr val="2305FD"/>
                </a:solidFill>
              </a:rPr>
              <a:t>right</a:t>
            </a:r>
            <a:endParaRPr lang="en-US" sz="2800" b="1" dirty="0">
              <a:solidFill>
                <a:srgbClr val="2305FD"/>
              </a:solidFill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403920" y="269032"/>
            <a:ext cx="8352680" cy="908720"/>
            <a:chOff x="467544" y="1"/>
            <a:chExt cx="8352680" cy="908720"/>
          </a:xfrm>
        </p:grpSpPr>
        <p:sp>
          <p:nvSpPr>
            <p:cNvPr id="11" name="Left-Right Arrow 10"/>
            <p:cNvSpPr/>
            <p:nvPr/>
          </p:nvSpPr>
          <p:spPr>
            <a:xfrm>
              <a:off x="971600" y="1"/>
              <a:ext cx="7345363" cy="908720"/>
            </a:xfrm>
            <a:prstGeom prst="leftRightArrow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" name="TextBox 6"/>
            <p:cNvSpPr txBox="1">
              <a:spLocks noChangeArrowheads="1"/>
            </p:cNvSpPr>
            <p:nvPr/>
          </p:nvSpPr>
          <p:spPr bwMode="auto">
            <a:xfrm>
              <a:off x="467544" y="260648"/>
              <a:ext cx="431800" cy="3698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accent1">
                  <a:shade val="95000"/>
                  <a:satMod val="105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b="1" dirty="0"/>
                <a:t>F</a:t>
              </a:r>
            </a:p>
          </p:txBody>
        </p:sp>
        <p:sp>
          <p:nvSpPr>
            <p:cNvPr id="13" name="TextBox 6"/>
            <p:cNvSpPr txBox="1">
              <a:spLocks noChangeArrowheads="1"/>
            </p:cNvSpPr>
            <p:nvPr/>
          </p:nvSpPr>
          <p:spPr bwMode="auto">
            <a:xfrm>
              <a:off x="8388424" y="260648"/>
              <a:ext cx="431800" cy="3698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1">
                  <a:shade val="95000"/>
                  <a:satMod val="105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b="1" dirty="0"/>
                <a:t>G</a:t>
              </a:r>
            </a:p>
          </p:txBody>
        </p:sp>
      </p:grp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Jackie Beere Associates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4" name="Picture 10" descr="http://images2.wikia.nocookie.net/__cb20110524232528/mrmen/images/e/e9/Mr._Miserabl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573016"/>
            <a:ext cx="2705396" cy="266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5" descr="bouncebi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1500" y="4076700"/>
            <a:ext cx="2470150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AutoShape 6"/>
          <p:cNvSpPr>
            <a:spLocks noChangeArrowheads="1"/>
          </p:cNvSpPr>
          <p:nvPr/>
        </p:nvSpPr>
        <p:spPr bwMode="auto">
          <a:xfrm>
            <a:off x="251520" y="1124744"/>
            <a:ext cx="3817938" cy="2089150"/>
          </a:xfrm>
          <a:prstGeom prst="wedgeRoundRectCallout">
            <a:avLst>
              <a:gd name="adj1" fmla="val -11380"/>
              <a:gd name="adj2" fmla="val 9525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9221" name="AutoShape 8"/>
          <p:cNvSpPr>
            <a:spLocks noChangeArrowheads="1"/>
          </p:cNvSpPr>
          <p:nvPr/>
        </p:nvSpPr>
        <p:spPr bwMode="auto">
          <a:xfrm>
            <a:off x="4284663" y="1124744"/>
            <a:ext cx="4462462" cy="2664296"/>
          </a:xfrm>
          <a:prstGeom prst="wedgeEllipseCallout">
            <a:avLst>
              <a:gd name="adj1" fmla="val 6588"/>
              <a:gd name="adj2" fmla="val 79153"/>
            </a:avLst>
          </a:prstGeom>
          <a:solidFill>
            <a:srgbClr val="FC8484"/>
          </a:solidFill>
          <a:ln w="9525">
            <a:solidFill>
              <a:srgbClr val="FC8484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9222" name="Text Box 9"/>
          <p:cNvSpPr txBox="1">
            <a:spLocks noChangeArrowheads="1"/>
          </p:cNvSpPr>
          <p:nvPr/>
        </p:nvSpPr>
        <p:spPr bwMode="auto">
          <a:xfrm>
            <a:off x="395536" y="1268760"/>
            <a:ext cx="338455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/>
              <a:t>I stay well in my comfort zone and never take any chances</a:t>
            </a:r>
          </a:p>
        </p:txBody>
      </p:sp>
      <p:sp>
        <p:nvSpPr>
          <p:cNvPr id="9223" name="Text Box 10"/>
          <p:cNvSpPr txBox="1">
            <a:spLocks noChangeArrowheads="1"/>
          </p:cNvSpPr>
          <p:nvPr/>
        </p:nvSpPr>
        <p:spPr bwMode="auto">
          <a:xfrm>
            <a:off x="4860032" y="1556792"/>
            <a:ext cx="3313061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>
                <a:solidFill>
                  <a:srgbClr val="2305FD"/>
                </a:solidFill>
              </a:rPr>
              <a:t>I’ve got the courage to take a chance and make the changes I need to make</a:t>
            </a:r>
          </a:p>
        </p:txBody>
      </p:sp>
      <p:grpSp>
        <p:nvGrpSpPr>
          <p:cNvPr id="2" name="Group 8"/>
          <p:cNvGrpSpPr/>
          <p:nvPr/>
        </p:nvGrpSpPr>
        <p:grpSpPr>
          <a:xfrm>
            <a:off x="539552" y="116632"/>
            <a:ext cx="8352680" cy="908720"/>
            <a:chOff x="467544" y="1"/>
            <a:chExt cx="8352680" cy="908720"/>
          </a:xfrm>
        </p:grpSpPr>
        <p:sp>
          <p:nvSpPr>
            <p:cNvPr id="10" name="Left-Right Arrow 9"/>
            <p:cNvSpPr/>
            <p:nvPr/>
          </p:nvSpPr>
          <p:spPr>
            <a:xfrm>
              <a:off x="971600" y="1"/>
              <a:ext cx="7345363" cy="908720"/>
            </a:xfrm>
            <a:prstGeom prst="leftRightArrow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" name="TextBox 6"/>
            <p:cNvSpPr txBox="1">
              <a:spLocks noChangeArrowheads="1"/>
            </p:cNvSpPr>
            <p:nvPr/>
          </p:nvSpPr>
          <p:spPr bwMode="auto">
            <a:xfrm>
              <a:off x="467544" y="260648"/>
              <a:ext cx="431800" cy="3698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accent1">
                  <a:shade val="95000"/>
                  <a:satMod val="105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b="1" dirty="0"/>
                <a:t>F</a:t>
              </a:r>
            </a:p>
          </p:txBody>
        </p:sp>
        <p:sp>
          <p:nvSpPr>
            <p:cNvPr id="12" name="TextBox 6"/>
            <p:cNvSpPr txBox="1">
              <a:spLocks noChangeArrowheads="1"/>
            </p:cNvSpPr>
            <p:nvPr/>
          </p:nvSpPr>
          <p:spPr bwMode="auto">
            <a:xfrm>
              <a:off x="8388424" y="260648"/>
              <a:ext cx="431800" cy="3698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1">
                  <a:shade val="95000"/>
                  <a:satMod val="105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b="1" dirty="0"/>
                <a:t>G</a:t>
              </a:r>
            </a:p>
          </p:txBody>
        </p:sp>
      </p:grp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Jackie Beere Associates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301</Words>
  <Application>Microsoft Office PowerPoint</Application>
  <PresentationFormat>On-screen Show (4:3)</PresentationFormat>
  <Paragraphs>63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mindsets of Mr Men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mindsets of Mr Men</dc:title>
  <dc:creator>John</dc:creator>
  <cp:lastModifiedBy>John</cp:lastModifiedBy>
  <cp:revision>1</cp:revision>
  <dcterms:created xsi:type="dcterms:W3CDTF">2014-09-25T10:27:46Z</dcterms:created>
  <dcterms:modified xsi:type="dcterms:W3CDTF">2014-09-25T10:31:11Z</dcterms:modified>
</cp:coreProperties>
</file>